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E9595-B528-4563-A134-AF49AA1DAA1D}"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458F6-905F-4615-8B2B-46D3C29BD26E}" type="slidenum">
              <a:rPr lang="en-US" smtClean="0"/>
              <a:pPr/>
              <a:t>‹#›</a:t>
            </a:fld>
            <a:endParaRPr lang="en-U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E9595-B528-4563-A134-AF49AA1DAA1D}" type="datetimeFigureOut">
              <a:rPr lang="en-US" smtClean="0"/>
              <a:pPr/>
              <a:t>11/8/2011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58F6-905F-4615-8B2B-46D3C29BD2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5029200" cy="1752600"/>
          </a:xfrm>
        </p:spPr>
        <p:txBody>
          <a:bodyPr>
            <a:normAutofit/>
          </a:bodyPr>
          <a:lstStyle/>
          <a:p>
            <a:r>
              <a:rPr lang="en-US" sz="5400" dirty="0" smtClean="0">
                <a:solidFill>
                  <a:schemeClr val="tx1">
                    <a:lumMod val="75000"/>
                    <a:lumOff val="25000"/>
                  </a:schemeClr>
                </a:solidFill>
              </a:rPr>
              <a:t>The Water Cycle</a:t>
            </a:r>
            <a:endParaRPr lang="en-US" sz="5400" dirty="0">
              <a:solidFill>
                <a:schemeClr val="tx1">
                  <a:lumMod val="75000"/>
                  <a:lumOff val="25000"/>
                </a:schemeClr>
              </a:solidFill>
            </a:endParaRPr>
          </a:p>
        </p:txBody>
      </p:sp>
      <p:sp>
        <p:nvSpPr>
          <p:cNvPr id="3" name="Subtitle 2"/>
          <p:cNvSpPr>
            <a:spLocks noGrp="1"/>
          </p:cNvSpPr>
          <p:nvPr>
            <p:ph type="subTitle" idx="1"/>
          </p:nvPr>
        </p:nvSpPr>
        <p:spPr>
          <a:xfrm>
            <a:off x="0" y="3429000"/>
            <a:ext cx="9144000" cy="3429000"/>
          </a:xfrm>
        </p:spPr>
        <p:txBody>
          <a:bodyPr>
            <a:normAutofit fontScale="92500" lnSpcReduction="20000"/>
          </a:bodyPr>
          <a:lstStyle/>
          <a:p>
            <a:r>
              <a:rPr lang="en-US" sz="4000" dirty="0" smtClean="0">
                <a:solidFill>
                  <a:schemeClr val="tx1">
                    <a:lumMod val="75000"/>
                    <a:lumOff val="25000"/>
                  </a:schemeClr>
                </a:solidFill>
              </a:rPr>
              <a:t>First, it is evaporation. The sun heats up the water and rises. Second, it is condensation. It is cooled water vapor that condenses into water droplets, that forms clouds. Last, it is percipitation. It is when the water droplets get heavy and fall from the sky as any kind of percipitation.</a:t>
            </a:r>
            <a:endParaRPr lang="en-US" sz="4000" dirty="0">
              <a:solidFill>
                <a:schemeClr val="tx1">
                  <a:lumMod val="75000"/>
                  <a:lumOff val="25000"/>
                </a:schemeClr>
              </a:solidFill>
            </a:endParaRPr>
          </a:p>
        </p:txBody>
      </p:sp>
      <p:pic>
        <p:nvPicPr>
          <p:cNvPr id="12290" name="Picture 2" descr="http://www.enchantedlearning.com/wgifs/Watercycle.GIF"/>
          <p:cNvPicPr>
            <a:picLocks noChangeAspect="1" noChangeArrowheads="1"/>
          </p:cNvPicPr>
          <p:nvPr/>
        </p:nvPicPr>
        <p:blipFill>
          <a:blip r:embed="rId3" cstate="print"/>
          <a:srcRect/>
          <a:stretch>
            <a:fillRect/>
          </a:stretch>
        </p:blipFill>
        <p:spPr bwMode="auto">
          <a:xfrm rot="1532376">
            <a:off x="5414176" y="435918"/>
            <a:ext cx="3353711" cy="2504841"/>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Thermometer Measures</a:t>
            </a:r>
            <a:endParaRPr lang="en-US" dirty="0"/>
          </a:p>
        </p:txBody>
      </p:sp>
      <p:sp>
        <p:nvSpPr>
          <p:cNvPr id="3" name="Content Placeholder 2"/>
          <p:cNvSpPr>
            <a:spLocks noGrp="1"/>
          </p:cNvSpPr>
          <p:nvPr>
            <p:ph idx="1"/>
          </p:nvPr>
        </p:nvSpPr>
        <p:spPr>
          <a:xfrm>
            <a:off x="457200" y="1752601"/>
            <a:ext cx="8229600" cy="914400"/>
          </a:xfrm>
        </p:spPr>
        <p:txBody>
          <a:bodyPr/>
          <a:lstStyle/>
          <a:p>
            <a:pPr>
              <a:buNone/>
            </a:pPr>
            <a:r>
              <a:rPr lang="en-US" dirty="0" smtClean="0"/>
              <a:t>A thermometer measures temperature.</a:t>
            </a:r>
            <a:endParaRPr lang="en-US" dirty="0"/>
          </a:p>
        </p:txBody>
      </p:sp>
      <p:pic>
        <p:nvPicPr>
          <p:cNvPr id="22530" name="Picture 2" descr="http://www.biglearning.org/photo-thermometer.jpg"/>
          <p:cNvPicPr>
            <a:picLocks noChangeAspect="1" noChangeArrowheads="1"/>
          </p:cNvPicPr>
          <p:nvPr/>
        </p:nvPicPr>
        <p:blipFill>
          <a:blip r:embed="rId2" cstate="print"/>
          <a:srcRect/>
          <a:stretch>
            <a:fillRect/>
          </a:stretch>
        </p:blipFill>
        <p:spPr bwMode="auto">
          <a:xfrm>
            <a:off x="2667000" y="2590800"/>
            <a:ext cx="2619375" cy="4267200"/>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Rain Gauge Measures</a:t>
            </a:r>
            <a:endParaRPr lang="en-US" dirty="0"/>
          </a:p>
        </p:txBody>
      </p:sp>
      <p:sp>
        <p:nvSpPr>
          <p:cNvPr id="3" name="Content Placeholder 2"/>
          <p:cNvSpPr>
            <a:spLocks noGrp="1"/>
          </p:cNvSpPr>
          <p:nvPr>
            <p:ph idx="1"/>
          </p:nvPr>
        </p:nvSpPr>
        <p:spPr>
          <a:xfrm>
            <a:off x="457200" y="1752601"/>
            <a:ext cx="8229600" cy="762000"/>
          </a:xfrm>
        </p:spPr>
        <p:txBody>
          <a:bodyPr>
            <a:normAutofit/>
          </a:bodyPr>
          <a:lstStyle/>
          <a:p>
            <a:pPr>
              <a:buNone/>
            </a:pPr>
            <a:r>
              <a:rPr lang="en-US" dirty="0" smtClean="0"/>
              <a:t>A rain gauge </a:t>
            </a:r>
            <a:r>
              <a:rPr lang="en-US" dirty="0" smtClean="0"/>
              <a:t>measures falling rain.</a:t>
            </a:r>
            <a:endParaRPr lang="en-US" dirty="0"/>
          </a:p>
        </p:txBody>
      </p:sp>
      <p:pic>
        <p:nvPicPr>
          <p:cNvPr id="23554" name="Picture 2" descr="http://www.fernbank.edu/weather/RainGauge2.jpg"/>
          <p:cNvPicPr>
            <a:picLocks noChangeAspect="1" noChangeArrowheads="1"/>
          </p:cNvPicPr>
          <p:nvPr/>
        </p:nvPicPr>
        <p:blipFill>
          <a:blip r:embed="rId2" cstate="print"/>
          <a:srcRect/>
          <a:stretch>
            <a:fillRect/>
          </a:stretch>
        </p:blipFill>
        <p:spPr bwMode="auto">
          <a:xfrm>
            <a:off x="2438400" y="2667000"/>
            <a:ext cx="4010025" cy="4191000"/>
          </a:xfrm>
          <a:prstGeom prst="rect">
            <a:avLst/>
          </a:prstGeom>
          <a:noFill/>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Barometer Measures</a:t>
            </a:r>
            <a:endParaRPr lang="en-US" dirty="0"/>
          </a:p>
        </p:txBody>
      </p:sp>
      <p:sp>
        <p:nvSpPr>
          <p:cNvPr id="3" name="Content Placeholder 2"/>
          <p:cNvSpPr>
            <a:spLocks noGrp="1"/>
          </p:cNvSpPr>
          <p:nvPr>
            <p:ph idx="1"/>
          </p:nvPr>
        </p:nvSpPr>
        <p:spPr>
          <a:xfrm>
            <a:off x="457200" y="1904999"/>
            <a:ext cx="8229600" cy="609601"/>
          </a:xfrm>
        </p:spPr>
        <p:txBody>
          <a:bodyPr/>
          <a:lstStyle/>
          <a:p>
            <a:pPr>
              <a:buNone/>
            </a:pPr>
            <a:r>
              <a:rPr lang="en-US" dirty="0" smtClean="0"/>
              <a:t>A barometer measures air pressure.</a:t>
            </a:r>
            <a:endParaRPr lang="en-US" dirty="0"/>
          </a:p>
        </p:txBody>
      </p:sp>
      <p:pic>
        <p:nvPicPr>
          <p:cNvPr id="24578" name="Picture 2" descr="http://www.liverpoolmuseums.org.uk/online/exhibitions/winter/graphics/large/barometer_altimeter.jpg"/>
          <p:cNvPicPr>
            <a:picLocks noChangeAspect="1" noChangeArrowheads="1"/>
          </p:cNvPicPr>
          <p:nvPr/>
        </p:nvPicPr>
        <p:blipFill>
          <a:blip r:embed="rId3" cstate="print"/>
          <a:srcRect/>
          <a:stretch>
            <a:fillRect/>
          </a:stretch>
        </p:blipFill>
        <p:spPr bwMode="auto">
          <a:xfrm>
            <a:off x="2743200" y="3048000"/>
            <a:ext cx="3352800" cy="3143250"/>
          </a:xfrm>
          <a:prstGeom prst="rect">
            <a:avLst/>
          </a:prstGeom>
          <a:noFill/>
        </p:spPr>
      </p:pic>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Wind Vane Measures</a:t>
            </a:r>
            <a:endParaRPr lang="en-US" dirty="0"/>
          </a:p>
        </p:txBody>
      </p:sp>
      <p:sp>
        <p:nvSpPr>
          <p:cNvPr id="3" name="Content Placeholder 2"/>
          <p:cNvSpPr>
            <a:spLocks noGrp="1"/>
          </p:cNvSpPr>
          <p:nvPr>
            <p:ph idx="1"/>
          </p:nvPr>
        </p:nvSpPr>
        <p:spPr>
          <a:xfrm>
            <a:off x="457200" y="2057399"/>
            <a:ext cx="8229600" cy="1143001"/>
          </a:xfrm>
        </p:spPr>
        <p:txBody>
          <a:bodyPr/>
          <a:lstStyle/>
          <a:p>
            <a:pPr>
              <a:buNone/>
            </a:pPr>
            <a:r>
              <a:rPr lang="en-US" dirty="0" smtClean="0"/>
              <a:t>A wind vane measures which way the wind is blowing.</a:t>
            </a:r>
            <a:endParaRPr lang="en-US" dirty="0"/>
          </a:p>
        </p:txBody>
      </p:sp>
      <p:pic>
        <p:nvPicPr>
          <p:cNvPr id="25602" name="Picture 2" descr="http://www.sciencekids.co.nz/images/experiments/wind150.jpg"/>
          <p:cNvPicPr>
            <a:picLocks noChangeAspect="1" noChangeArrowheads="1"/>
          </p:cNvPicPr>
          <p:nvPr/>
        </p:nvPicPr>
        <p:blipFill>
          <a:blip r:embed="rId2" cstate="print"/>
          <a:srcRect/>
          <a:stretch>
            <a:fillRect/>
          </a:stretch>
        </p:blipFill>
        <p:spPr bwMode="auto">
          <a:xfrm>
            <a:off x="2971800" y="3886200"/>
            <a:ext cx="3352800" cy="2743200"/>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an Anemometer measures</a:t>
            </a:r>
            <a:endParaRPr lang="en-US" dirty="0"/>
          </a:p>
        </p:txBody>
      </p:sp>
      <p:sp>
        <p:nvSpPr>
          <p:cNvPr id="3" name="Content Placeholder 2"/>
          <p:cNvSpPr>
            <a:spLocks noGrp="1"/>
          </p:cNvSpPr>
          <p:nvPr>
            <p:ph idx="1"/>
          </p:nvPr>
        </p:nvSpPr>
        <p:spPr>
          <a:xfrm>
            <a:off x="457200" y="1752601"/>
            <a:ext cx="8229600" cy="685800"/>
          </a:xfrm>
        </p:spPr>
        <p:txBody>
          <a:bodyPr>
            <a:normAutofit/>
          </a:bodyPr>
          <a:lstStyle/>
          <a:p>
            <a:pPr>
              <a:buNone/>
            </a:pPr>
            <a:r>
              <a:rPr lang="en-US" dirty="0" smtClean="0"/>
              <a:t>An anemometer measures wind speed.</a:t>
            </a:r>
            <a:endParaRPr lang="en-US" dirty="0"/>
          </a:p>
        </p:txBody>
      </p:sp>
      <p:pic>
        <p:nvPicPr>
          <p:cNvPr id="26626" name="Picture 2" descr="http://www.daviddarling.info/images/anemometer.jpg"/>
          <p:cNvPicPr>
            <a:picLocks noChangeAspect="1" noChangeArrowheads="1"/>
          </p:cNvPicPr>
          <p:nvPr/>
        </p:nvPicPr>
        <p:blipFill>
          <a:blip r:embed="rId2" cstate="print"/>
          <a:srcRect/>
          <a:stretch>
            <a:fillRect/>
          </a:stretch>
        </p:blipFill>
        <p:spPr bwMode="auto">
          <a:xfrm>
            <a:off x="3048000" y="2895600"/>
            <a:ext cx="2486025" cy="373380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Fronts and Warm Fronts</a:t>
            </a:r>
            <a:endParaRPr lang="en-US" dirty="0"/>
          </a:p>
        </p:txBody>
      </p:sp>
      <p:sp>
        <p:nvSpPr>
          <p:cNvPr id="3" name="Content Placeholder 2"/>
          <p:cNvSpPr>
            <a:spLocks noGrp="1"/>
          </p:cNvSpPr>
          <p:nvPr>
            <p:ph idx="1"/>
          </p:nvPr>
        </p:nvSpPr>
        <p:spPr>
          <a:xfrm>
            <a:off x="457200" y="1752599"/>
            <a:ext cx="8229600" cy="2362201"/>
          </a:xfrm>
        </p:spPr>
        <p:txBody>
          <a:bodyPr/>
          <a:lstStyle/>
          <a:p>
            <a:pPr>
              <a:buNone/>
            </a:pPr>
            <a:r>
              <a:rPr lang="en-US" dirty="0" smtClean="0"/>
              <a:t>A cold front is a cold air mass. A cold front usually brings thunderstorms.</a:t>
            </a:r>
          </a:p>
          <a:p>
            <a:pPr>
              <a:buNone/>
            </a:pPr>
            <a:r>
              <a:rPr lang="en-US" dirty="0" smtClean="0"/>
              <a:t>A warm front is a warm air mass. A warm front usually brings clouds and steady precipitation.</a:t>
            </a:r>
            <a:endParaRPr lang="en-US" dirty="0"/>
          </a:p>
        </p:txBody>
      </p:sp>
      <p:pic>
        <p:nvPicPr>
          <p:cNvPr id="1026" name="Picture 2" descr="http://video.ecb.org/badger/download/vlc/animations/thumbs/Cold_front_on_weather_map_.jpg"/>
          <p:cNvPicPr>
            <a:picLocks noChangeAspect="1" noChangeArrowheads="1"/>
          </p:cNvPicPr>
          <p:nvPr/>
        </p:nvPicPr>
        <p:blipFill>
          <a:blip r:embed="rId2" cstate="print"/>
          <a:srcRect/>
          <a:stretch>
            <a:fillRect/>
          </a:stretch>
        </p:blipFill>
        <p:spPr bwMode="auto">
          <a:xfrm rot="20886028">
            <a:off x="1117333" y="4282318"/>
            <a:ext cx="3048000" cy="2286001"/>
          </a:xfrm>
          <a:prstGeom prst="rect">
            <a:avLst/>
          </a:prstGeom>
          <a:noFill/>
        </p:spPr>
      </p:pic>
      <p:pic>
        <p:nvPicPr>
          <p:cNvPr id="1028" name="Picture 4" descr="http://cdn2-b.examiner.com/sites/default/files/styles/large/hash/79/29/surface_116.png"/>
          <p:cNvPicPr>
            <a:picLocks noChangeAspect="1" noChangeArrowheads="1"/>
          </p:cNvPicPr>
          <p:nvPr/>
        </p:nvPicPr>
        <p:blipFill>
          <a:blip r:embed="rId3" cstate="print"/>
          <a:srcRect/>
          <a:stretch>
            <a:fillRect/>
          </a:stretch>
        </p:blipFill>
        <p:spPr bwMode="auto">
          <a:xfrm rot="1573057">
            <a:off x="5458475" y="4396809"/>
            <a:ext cx="2879755" cy="1924051"/>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What I’ve Learned</a:t>
            </a:r>
            <a:endParaRPr lang="en-US" dirty="0"/>
          </a:p>
        </p:txBody>
      </p:sp>
      <p:sp>
        <p:nvSpPr>
          <p:cNvPr id="3" name="Content Placeholder 2"/>
          <p:cNvSpPr>
            <a:spLocks noGrp="1"/>
          </p:cNvSpPr>
          <p:nvPr>
            <p:ph idx="1"/>
          </p:nvPr>
        </p:nvSpPr>
        <p:spPr>
          <a:xfrm>
            <a:off x="457200" y="1752599"/>
            <a:ext cx="8229600" cy="2286001"/>
          </a:xfrm>
        </p:spPr>
        <p:txBody>
          <a:bodyPr>
            <a:normAutofit fontScale="92500" lnSpcReduction="10000"/>
          </a:bodyPr>
          <a:lstStyle/>
          <a:p>
            <a:pPr>
              <a:buNone/>
            </a:pPr>
            <a:r>
              <a:rPr lang="en-US" dirty="0" smtClean="0"/>
              <a:t>I learned about a lot of different types of </a:t>
            </a:r>
            <a:r>
              <a:rPr lang="en-US" dirty="0" smtClean="0"/>
              <a:t>weather and how to read a weather map.</a:t>
            </a:r>
            <a:endParaRPr lang="en-US" dirty="0" smtClean="0"/>
          </a:p>
          <a:p>
            <a:pPr>
              <a:buNone/>
            </a:pPr>
            <a:r>
              <a:rPr lang="en-US" dirty="0" smtClean="0"/>
              <a:t>My favorite part was learning about the different types of clouds</a:t>
            </a:r>
            <a:r>
              <a:rPr lang="en-US" dirty="0" smtClean="0"/>
              <a:t>. My favorite cloud is the cumulus because they are puffy.</a:t>
            </a:r>
            <a:endParaRPr lang="en-US" dirty="0"/>
          </a:p>
        </p:txBody>
      </p:sp>
      <p:pic>
        <p:nvPicPr>
          <p:cNvPr id="28674" name="Picture 2" descr="http://www.dimbulb.net/.a/6a00d83454a03269e2014e88916b96970d-800wi"/>
          <p:cNvPicPr>
            <a:picLocks noChangeAspect="1" noChangeArrowheads="1"/>
          </p:cNvPicPr>
          <p:nvPr/>
        </p:nvPicPr>
        <p:blipFill>
          <a:blip r:embed="rId2" cstate="print"/>
          <a:srcRect/>
          <a:stretch>
            <a:fillRect/>
          </a:stretch>
        </p:blipFill>
        <p:spPr bwMode="auto">
          <a:xfrm>
            <a:off x="1981200" y="3962400"/>
            <a:ext cx="4191000" cy="2514600"/>
          </a:xfrm>
          <a:prstGeom prst="rect">
            <a:avLst/>
          </a:prstGeom>
          <a:noFill/>
        </p:spPr>
      </p:pic>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Solids, Liquids, and Gases</a:t>
            </a:r>
            <a:endParaRPr lang="en-US" sz="5400" dirty="0"/>
          </a:p>
        </p:txBody>
      </p:sp>
      <p:sp>
        <p:nvSpPr>
          <p:cNvPr id="3" name="Content Placeholder 2"/>
          <p:cNvSpPr>
            <a:spLocks noGrp="1"/>
          </p:cNvSpPr>
          <p:nvPr>
            <p:ph idx="1"/>
          </p:nvPr>
        </p:nvSpPr>
        <p:spPr>
          <a:xfrm>
            <a:off x="228600" y="2133600"/>
            <a:ext cx="8229600" cy="2514600"/>
          </a:xfrm>
        </p:spPr>
        <p:txBody>
          <a:bodyPr>
            <a:normAutofit/>
          </a:bodyPr>
          <a:lstStyle/>
          <a:p>
            <a:pPr>
              <a:buNone/>
            </a:pPr>
            <a:r>
              <a:rPr lang="en-US" sz="3600" dirty="0" smtClean="0"/>
              <a:t>Solids are things that have definite size and shape. Liquids are matters that can fill a container. Gases </a:t>
            </a:r>
            <a:r>
              <a:rPr lang="en-US" sz="3600" smtClean="0"/>
              <a:t>are matters </a:t>
            </a:r>
            <a:r>
              <a:rPr lang="en-US" sz="3600" dirty="0" smtClean="0"/>
              <a:t>that have no definite size and shape.</a:t>
            </a:r>
            <a:endParaRPr lang="en-US" sz="3600" dirty="0"/>
          </a:p>
        </p:txBody>
      </p:sp>
      <p:pic>
        <p:nvPicPr>
          <p:cNvPr id="1026" name="Picture 2" descr="http://t3.gstatic.com/images?q=tbn:ANd9GcROMmj2jrILhU9X0473MssVsuiYOC-t8phPQcDfUdIDFILTrtUvSTQF8eWJ"/>
          <p:cNvPicPr>
            <a:picLocks noChangeAspect="1" noChangeArrowheads="1"/>
          </p:cNvPicPr>
          <p:nvPr/>
        </p:nvPicPr>
        <p:blipFill>
          <a:blip r:embed="rId2" cstate="print"/>
          <a:srcRect/>
          <a:stretch>
            <a:fillRect/>
          </a:stretch>
        </p:blipFill>
        <p:spPr bwMode="auto">
          <a:xfrm rot="20487939">
            <a:off x="158944" y="4764500"/>
            <a:ext cx="2367069" cy="1743076"/>
          </a:xfrm>
          <a:prstGeom prst="rect">
            <a:avLst/>
          </a:prstGeom>
          <a:noFill/>
        </p:spPr>
      </p:pic>
      <p:pic>
        <p:nvPicPr>
          <p:cNvPr id="1028" name="Picture 4" descr="http://2.bp.blogspot.com/_kel1h-cdBdw/TT31CuaQLLI/AAAAAAAAA9g/5AC49pC3u8o/s1600/water_4.jpg"/>
          <p:cNvPicPr>
            <a:picLocks noChangeAspect="1" noChangeArrowheads="1"/>
          </p:cNvPicPr>
          <p:nvPr/>
        </p:nvPicPr>
        <p:blipFill>
          <a:blip r:embed="rId3" cstate="print"/>
          <a:srcRect/>
          <a:stretch>
            <a:fillRect/>
          </a:stretch>
        </p:blipFill>
        <p:spPr bwMode="auto">
          <a:xfrm>
            <a:off x="3352800" y="4724400"/>
            <a:ext cx="2514600" cy="1676400"/>
          </a:xfrm>
          <a:prstGeom prst="rect">
            <a:avLst/>
          </a:prstGeom>
          <a:noFill/>
        </p:spPr>
      </p:pic>
      <p:pic>
        <p:nvPicPr>
          <p:cNvPr id="1030" name="Picture 6" descr="http://www.packagingsource.com/catalog/images/Solids.jpg"/>
          <p:cNvPicPr>
            <a:picLocks noChangeAspect="1" noChangeArrowheads="1"/>
          </p:cNvPicPr>
          <p:nvPr/>
        </p:nvPicPr>
        <p:blipFill>
          <a:blip r:embed="rId4" cstate="print"/>
          <a:srcRect/>
          <a:stretch>
            <a:fillRect/>
          </a:stretch>
        </p:blipFill>
        <p:spPr bwMode="auto">
          <a:xfrm rot="1732413">
            <a:off x="6631578" y="4370462"/>
            <a:ext cx="2184529" cy="192046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Types of Percipitation </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a:buNone/>
            </a:pPr>
            <a:r>
              <a:rPr lang="en-US" dirty="0" smtClean="0"/>
              <a:t>                    rain                                       sleet </a:t>
            </a:r>
          </a:p>
          <a:p>
            <a:pPr>
              <a:buNone/>
            </a:pPr>
            <a:endParaRPr lang="en-US" dirty="0"/>
          </a:p>
          <a:p>
            <a:pPr>
              <a:buNone/>
            </a:pPr>
            <a:endParaRPr lang="en-US" dirty="0" smtClean="0"/>
          </a:p>
          <a:p>
            <a:pPr>
              <a:buNone/>
            </a:pPr>
            <a:endParaRPr lang="en-US" dirty="0"/>
          </a:p>
          <a:p>
            <a:pPr>
              <a:buNone/>
            </a:pPr>
            <a:endParaRPr lang="en-US" dirty="0" smtClean="0"/>
          </a:p>
          <a:p>
            <a:pPr>
              <a:buNone/>
            </a:pPr>
            <a:r>
              <a:rPr lang="en-US" dirty="0" smtClean="0"/>
              <a:t>Snow                                                      hail</a:t>
            </a:r>
            <a:endParaRPr lang="en-US" dirty="0"/>
          </a:p>
        </p:txBody>
      </p:sp>
      <p:pic>
        <p:nvPicPr>
          <p:cNvPr id="15362" name="Picture 2" descr="http://www.imgbase.info/images/safe-wallpapers/photography/winter/8356_winter_snow.jpg"/>
          <p:cNvPicPr>
            <a:picLocks noChangeAspect="1" noChangeArrowheads="1"/>
          </p:cNvPicPr>
          <p:nvPr/>
        </p:nvPicPr>
        <p:blipFill>
          <a:blip r:embed="rId2" cstate="print"/>
          <a:srcRect/>
          <a:stretch>
            <a:fillRect/>
          </a:stretch>
        </p:blipFill>
        <p:spPr bwMode="auto">
          <a:xfrm>
            <a:off x="1371600" y="5315412"/>
            <a:ext cx="2590800" cy="1542588"/>
          </a:xfrm>
          <a:prstGeom prst="rect">
            <a:avLst/>
          </a:prstGeom>
          <a:noFill/>
        </p:spPr>
      </p:pic>
      <p:pic>
        <p:nvPicPr>
          <p:cNvPr id="15364" name="Picture 4" descr="http://acoachinglife.files.wordpress.com/2010/04/hailstorm.jpg"/>
          <p:cNvPicPr>
            <a:picLocks noChangeAspect="1" noChangeArrowheads="1"/>
          </p:cNvPicPr>
          <p:nvPr/>
        </p:nvPicPr>
        <p:blipFill>
          <a:blip r:embed="rId3" cstate="print"/>
          <a:srcRect/>
          <a:stretch>
            <a:fillRect/>
          </a:stretch>
        </p:blipFill>
        <p:spPr bwMode="auto">
          <a:xfrm>
            <a:off x="5334000" y="5105400"/>
            <a:ext cx="3048000" cy="1752600"/>
          </a:xfrm>
          <a:prstGeom prst="rect">
            <a:avLst/>
          </a:prstGeom>
          <a:noFill/>
        </p:spPr>
      </p:pic>
      <p:pic>
        <p:nvPicPr>
          <p:cNvPr id="15366" name="Picture 6" descr="http://www.examiner.com/images/blog/wysiwyg/image/sleet_falling_resize(2).jpg"/>
          <p:cNvPicPr>
            <a:picLocks noChangeAspect="1" noChangeArrowheads="1"/>
          </p:cNvPicPr>
          <p:nvPr/>
        </p:nvPicPr>
        <p:blipFill>
          <a:blip r:embed="rId4" cstate="print"/>
          <a:srcRect/>
          <a:stretch>
            <a:fillRect/>
          </a:stretch>
        </p:blipFill>
        <p:spPr bwMode="auto">
          <a:xfrm>
            <a:off x="5562600" y="2362200"/>
            <a:ext cx="3171825" cy="1905000"/>
          </a:xfrm>
          <a:prstGeom prst="rect">
            <a:avLst/>
          </a:prstGeom>
          <a:noFill/>
        </p:spPr>
      </p:pic>
      <p:pic>
        <p:nvPicPr>
          <p:cNvPr id="15368" name="Picture 8" descr="http://rainpictures.org/Rain-man.jpg"/>
          <p:cNvPicPr>
            <a:picLocks noChangeAspect="1" noChangeArrowheads="1"/>
          </p:cNvPicPr>
          <p:nvPr/>
        </p:nvPicPr>
        <p:blipFill>
          <a:blip r:embed="rId5" cstate="print"/>
          <a:srcRect/>
          <a:stretch>
            <a:fillRect/>
          </a:stretch>
        </p:blipFill>
        <p:spPr bwMode="auto">
          <a:xfrm>
            <a:off x="990600" y="2286000"/>
            <a:ext cx="2819400" cy="1981200"/>
          </a:xfrm>
          <a:prstGeom prst="rect">
            <a:avLst/>
          </a:prstGeom>
          <a:noFill/>
        </p:spPr>
      </p:pic>
    </p:spTree>
  </p:cSld>
  <p:clrMapOvr>
    <a:masterClrMapping/>
  </p:clrMapOvr>
  <p:transition spd="med">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Causes the Formation of Clouds?</a:t>
            </a:r>
            <a:endParaRPr lang="en-US" dirty="0"/>
          </a:p>
        </p:txBody>
      </p:sp>
      <p:sp>
        <p:nvSpPr>
          <p:cNvPr id="3" name="Content Placeholder 2"/>
          <p:cNvSpPr>
            <a:spLocks noGrp="1"/>
          </p:cNvSpPr>
          <p:nvPr>
            <p:ph idx="1"/>
          </p:nvPr>
        </p:nvSpPr>
        <p:spPr>
          <a:xfrm>
            <a:off x="457200" y="1981201"/>
            <a:ext cx="8229600" cy="1066800"/>
          </a:xfrm>
        </p:spPr>
        <p:txBody>
          <a:bodyPr/>
          <a:lstStyle/>
          <a:p>
            <a:pPr>
              <a:buNone/>
            </a:pPr>
            <a:r>
              <a:rPr lang="en-US" dirty="0" smtClean="0"/>
              <a:t>When the water vapor cools it forms a cloud of water vapor (or ice crystals).</a:t>
            </a:r>
            <a:endParaRPr lang="en-US" dirty="0"/>
          </a:p>
        </p:txBody>
      </p:sp>
      <p:pic>
        <p:nvPicPr>
          <p:cNvPr id="1026" name="Picture 2" descr="http://www.solarnavigator.net/geography/geography_images/Clouds_cotton_wool_rain_classic_blue_sky.jpg"/>
          <p:cNvPicPr>
            <a:picLocks noChangeAspect="1" noChangeArrowheads="1"/>
          </p:cNvPicPr>
          <p:nvPr/>
        </p:nvPicPr>
        <p:blipFill>
          <a:blip r:embed="rId2" cstate="print"/>
          <a:srcRect/>
          <a:stretch>
            <a:fillRect/>
          </a:stretch>
        </p:blipFill>
        <p:spPr bwMode="auto">
          <a:xfrm>
            <a:off x="2819400" y="3276600"/>
            <a:ext cx="3048000" cy="3048001"/>
          </a:xfrm>
          <a:prstGeom prst="rect">
            <a:avLst/>
          </a:prstGeom>
          <a:noFill/>
        </p:spPr>
      </p:pic>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Stratus clouds</a:t>
            </a:r>
            <a:endParaRPr lang="en-US" dirty="0"/>
          </a:p>
        </p:txBody>
      </p:sp>
      <p:sp>
        <p:nvSpPr>
          <p:cNvPr id="3" name="Content Placeholder 2"/>
          <p:cNvSpPr>
            <a:spLocks noGrp="1"/>
          </p:cNvSpPr>
          <p:nvPr>
            <p:ph idx="1"/>
          </p:nvPr>
        </p:nvSpPr>
        <p:spPr>
          <a:xfrm>
            <a:off x="457200" y="1981200"/>
            <a:ext cx="8229600" cy="1524000"/>
          </a:xfrm>
        </p:spPr>
        <p:txBody>
          <a:bodyPr/>
          <a:lstStyle/>
          <a:p>
            <a:pPr>
              <a:buNone/>
            </a:pPr>
            <a:r>
              <a:rPr lang="en-US" dirty="0" smtClean="0"/>
              <a:t>Stratus clouds are low clouds that are layers. They usually bring rain.</a:t>
            </a:r>
            <a:endParaRPr lang="en-US" dirty="0"/>
          </a:p>
        </p:txBody>
      </p:sp>
      <p:pic>
        <p:nvPicPr>
          <p:cNvPr id="17410" name="Picture 2" descr="http://web.me.com/drsoos/iApps/cloud/files/altostratus-cloud.jpg"/>
          <p:cNvPicPr>
            <a:picLocks noChangeAspect="1" noChangeArrowheads="1"/>
          </p:cNvPicPr>
          <p:nvPr/>
        </p:nvPicPr>
        <p:blipFill>
          <a:blip r:embed="rId3" cstate="print"/>
          <a:srcRect/>
          <a:stretch>
            <a:fillRect/>
          </a:stretch>
        </p:blipFill>
        <p:spPr bwMode="auto">
          <a:xfrm rot="21162294">
            <a:off x="2209683" y="3934436"/>
            <a:ext cx="4211053" cy="2667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Cumulus clouds</a:t>
            </a:r>
            <a:endParaRPr lang="en-US" dirty="0"/>
          </a:p>
        </p:txBody>
      </p:sp>
      <p:sp>
        <p:nvSpPr>
          <p:cNvPr id="3" name="Content Placeholder 2"/>
          <p:cNvSpPr>
            <a:spLocks noGrp="1"/>
          </p:cNvSpPr>
          <p:nvPr>
            <p:ph idx="1"/>
          </p:nvPr>
        </p:nvSpPr>
        <p:spPr>
          <a:xfrm>
            <a:off x="457200" y="1828801"/>
            <a:ext cx="8229600" cy="1295400"/>
          </a:xfrm>
        </p:spPr>
        <p:txBody>
          <a:bodyPr/>
          <a:lstStyle/>
          <a:p>
            <a:pPr>
              <a:buNone/>
            </a:pPr>
            <a:r>
              <a:rPr lang="en-US" dirty="0" smtClean="0"/>
              <a:t>Cumulus clouds are fluffy and are flat underneath. They usually bring fair weather.</a:t>
            </a:r>
            <a:endParaRPr lang="en-US" dirty="0"/>
          </a:p>
        </p:txBody>
      </p:sp>
      <p:pic>
        <p:nvPicPr>
          <p:cNvPr id="1026" name="Picture 2" descr="http://weather.thefuntimesguide.com/images/blogs/fair-weather-cumulus-photo-by-see-it.jpg"/>
          <p:cNvPicPr>
            <a:picLocks noChangeAspect="1" noChangeArrowheads="1"/>
          </p:cNvPicPr>
          <p:nvPr/>
        </p:nvPicPr>
        <p:blipFill>
          <a:blip r:embed="rId2" cstate="print"/>
          <a:srcRect/>
          <a:stretch>
            <a:fillRect/>
          </a:stretch>
        </p:blipFill>
        <p:spPr bwMode="auto">
          <a:xfrm rot="545865">
            <a:off x="2040953" y="3558556"/>
            <a:ext cx="4002516" cy="3001887"/>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Cirrus clouds</a:t>
            </a:r>
            <a:endParaRPr lang="en-US" dirty="0"/>
          </a:p>
        </p:txBody>
      </p:sp>
      <p:sp>
        <p:nvSpPr>
          <p:cNvPr id="3" name="Content Placeholder 2"/>
          <p:cNvSpPr>
            <a:spLocks noGrp="1"/>
          </p:cNvSpPr>
          <p:nvPr>
            <p:ph idx="1"/>
          </p:nvPr>
        </p:nvSpPr>
        <p:spPr>
          <a:xfrm>
            <a:off x="457200" y="1600201"/>
            <a:ext cx="8229600" cy="1676400"/>
          </a:xfrm>
        </p:spPr>
        <p:txBody>
          <a:bodyPr/>
          <a:lstStyle/>
          <a:p>
            <a:pPr>
              <a:buNone/>
            </a:pPr>
            <a:r>
              <a:rPr lang="en-US" dirty="0" smtClean="0"/>
              <a:t>Cirrus clouds are thin and look like feathers. These clouds are formed by ice crystals. Cirrus clouds also, usually bring fair weather.</a:t>
            </a:r>
            <a:endParaRPr lang="en-US" dirty="0"/>
          </a:p>
        </p:txBody>
      </p:sp>
      <p:pic>
        <p:nvPicPr>
          <p:cNvPr id="19458" name="Picture 2" descr="http://1.bp.blogspot.com/_22tHQU4Gx1o/TTYZNTmHUmI/AAAAAAAAACI/B8-ZQsP0Vro/s1600/cirrus1.jpg"/>
          <p:cNvPicPr>
            <a:picLocks noChangeAspect="1" noChangeArrowheads="1"/>
          </p:cNvPicPr>
          <p:nvPr/>
        </p:nvPicPr>
        <p:blipFill>
          <a:blip r:embed="rId2" cstate="print"/>
          <a:srcRect/>
          <a:stretch>
            <a:fillRect/>
          </a:stretch>
        </p:blipFill>
        <p:spPr bwMode="auto">
          <a:xfrm>
            <a:off x="2133600" y="3429000"/>
            <a:ext cx="4724400" cy="2819400"/>
          </a:xfrm>
          <a:prstGeom prst="rect">
            <a:avLst/>
          </a:prstGeom>
          <a:noFill/>
        </p:spPr>
      </p:pic>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Cumulonimbus clouds</a:t>
            </a:r>
            <a:endParaRPr lang="en-US" dirty="0"/>
          </a:p>
        </p:txBody>
      </p:sp>
      <p:sp>
        <p:nvSpPr>
          <p:cNvPr id="3" name="Content Placeholder 2"/>
          <p:cNvSpPr>
            <a:spLocks noGrp="1"/>
          </p:cNvSpPr>
          <p:nvPr>
            <p:ph idx="1"/>
          </p:nvPr>
        </p:nvSpPr>
        <p:spPr>
          <a:xfrm>
            <a:off x="457200" y="1828801"/>
            <a:ext cx="8229600" cy="990599"/>
          </a:xfrm>
        </p:spPr>
        <p:txBody>
          <a:bodyPr>
            <a:normAutofit lnSpcReduction="10000"/>
          </a:bodyPr>
          <a:lstStyle/>
          <a:p>
            <a:pPr>
              <a:buNone/>
            </a:pPr>
            <a:r>
              <a:rPr lang="en-US" dirty="0" smtClean="0"/>
              <a:t>Cumulonimbus clouds are clouds that usually bring thunderstorms.</a:t>
            </a:r>
            <a:endParaRPr lang="en-US" dirty="0"/>
          </a:p>
        </p:txBody>
      </p:sp>
      <p:pic>
        <p:nvPicPr>
          <p:cNvPr id="20482" name="Picture 2" descr="http://upload.wikimedia.org/wikipedia/commons/thumb/2/2b/CumulonimbusFlorida.jpg/300px-CumulonimbusFlorida.jpg"/>
          <p:cNvPicPr>
            <a:picLocks noChangeAspect="1" noChangeArrowheads="1"/>
          </p:cNvPicPr>
          <p:nvPr/>
        </p:nvPicPr>
        <p:blipFill>
          <a:blip r:embed="rId2" cstate="print"/>
          <a:srcRect/>
          <a:stretch>
            <a:fillRect/>
          </a:stretch>
        </p:blipFill>
        <p:spPr bwMode="auto">
          <a:xfrm rot="20906273">
            <a:off x="2362200" y="3429000"/>
            <a:ext cx="4724400" cy="2743200"/>
          </a:xfrm>
          <a:prstGeom prst="rect">
            <a:avLst/>
          </a:prstGeom>
          <a:noFill/>
        </p:spPr>
      </p:pic>
    </p:spTree>
  </p:cSld>
  <p:clrMapOvr>
    <a:masterClrMapping/>
  </p:clrMapOvr>
  <p:transition spd="med">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Weather and Climate</a:t>
            </a:r>
            <a:endParaRPr lang="en-US" dirty="0"/>
          </a:p>
        </p:txBody>
      </p:sp>
      <p:sp>
        <p:nvSpPr>
          <p:cNvPr id="3" name="Content Placeholder 2"/>
          <p:cNvSpPr>
            <a:spLocks noGrp="1"/>
          </p:cNvSpPr>
          <p:nvPr>
            <p:ph idx="1"/>
          </p:nvPr>
        </p:nvSpPr>
        <p:spPr>
          <a:xfrm>
            <a:off x="457200" y="1905001"/>
            <a:ext cx="8229600" cy="2057399"/>
          </a:xfrm>
        </p:spPr>
        <p:txBody>
          <a:bodyPr>
            <a:normAutofit lnSpcReduction="10000"/>
          </a:bodyPr>
          <a:lstStyle/>
          <a:p>
            <a:pPr>
              <a:buNone/>
            </a:pPr>
            <a:r>
              <a:rPr lang="en-US" dirty="0" smtClean="0"/>
              <a:t>Weather is conditions of the atmosphere at a certain place and time. </a:t>
            </a:r>
          </a:p>
          <a:p>
            <a:pPr>
              <a:buNone/>
            </a:pPr>
            <a:r>
              <a:rPr lang="en-US" dirty="0" smtClean="0"/>
              <a:t>Climate is weather conditions in an area over a long time.</a:t>
            </a:r>
          </a:p>
        </p:txBody>
      </p:sp>
      <p:pic>
        <p:nvPicPr>
          <p:cNvPr id="21506" name="Picture 2" descr="http://l.yimg.com/hu/shots/38248-shot.jpg"/>
          <p:cNvPicPr>
            <a:picLocks noChangeAspect="1" noChangeArrowheads="1"/>
          </p:cNvPicPr>
          <p:nvPr/>
        </p:nvPicPr>
        <p:blipFill>
          <a:blip r:embed="rId2" cstate="print"/>
          <a:srcRect/>
          <a:stretch>
            <a:fillRect/>
          </a:stretch>
        </p:blipFill>
        <p:spPr bwMode="auto">
          <a:xfrm rot="20665952">
            <a:off x="866137" y="4139802"/>
            <a:ext cx="2835062" cy="2381453"/>
          </a:xfrm>
          <a:prstGeom prst="rect">
            <a:avLst/>
          </a:prstGeom>
          <a:noFill/>
        </p:spPr>
      </p:pic>
      <p:pic>
        <p:nvPicPr>
          <p:cNvPr id="21508" name="Picture 4" descr="http://www.nasa.gov/images/content/113669main_tmp.usa.latest_md.jpg"/>
          <p:cNvPicPr>
            <a:picLocks noChangeAspect="1" noChangeArrowheads="1"/>
          </p:cNvPicPr>
          <p:nvPr/>
        </p:nvPicPr>
        <p:blipFill>
          <a:blip r:embed="rId3" cstate="print"/>
          <a:srcRect/>
          <a:stretch>
            <a:fillRect/>
          </a:stretch>
        </p:blipFill>
        <p:spPr bwMode="auto">
          <a:xfrm rot="1479390">
            <a:off x="5312751" y="3940975"/>
            <a:ext cx="2697965" cy="2466712"/>
          </a:xfrm>
          <a:prstGeom prst="rect">
            <a:avLst/>
          </a:prstGeom>
          <a:noFill/>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378</Words>
  <Application>Microsoft Office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Water Cycle</vt:lpstr>
      <vt:lpstr>Solids, Liquids, and Gases</vt:lpstr>
      <vt:lpstr>4 Types of Percipitation </vt:lpstr>
      <vt:lpstr>What Causes the Formation of Clouds?</vt:lpstr>
      <vt:lpstr>Stratus clouds</vt:lpstr>
      <vt:lpstr>Cumulus clouds</vt:lpstr>
      <vt:lpstr>Cirrus clouds</vt:lpstr>
      <vt:lpstr>Cumulonimbus clouds</vt:lpstr>
      <vt:lpstr>Differences Between Weather and Climate</vt:lpstr>
      <vt:lpstr>What a Thermometer Measures</vt:lpstr>
      <vt:lpstr>What a Rain Gauge Measures</vt:lpstr>
      <vt:lpstr>What a Barometer Measures</vt:lpstr>
      <vt:lpstr>What a Wind Vane Measures</vt:lpstr>
      <vt:lpstr>What an Anemometer measures</vt:lpstr>
      <vt:lpstr>Cold Fronts and Warm Fronts</vt:lpstr>
      <vt:lpstr>Summary of What I’ve Learned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 Cycle</dc:title>
  <dc:creator>Authorized User</dc:creator>
  <cp:lastModifiedBy>Authorized User</cp:lastModifiedBy>
  <cp:revision>34</cp:revision>
  <dcterms:created xsi:type="dcterms:W3CDTF">2011-11-02T23:54:32Z</dcterms:created>
  <dcterms:modified xsi:type="dcterms:W3CDTF">2011-11-08T20:46:35Z</dcterms:modified>
</cp:coreProperties>
</file>