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C4A896-CD8F-4747-A666-8A6FB4E89148}"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4A896-CD8F-4747-A666-8A6FB4E89148}"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4A896-CD8F-4747-A666-8A6FB4E89148}"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4A896-CD8F-4747-A666-8A6FB4E89148}"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4A896-CD8F-4747-A666-8A6FB4E89148}"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C4A896-CD8F-4747-A666-8A6FB4E89148}"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4A896-CD8F-4747-A666-8A6FB4E89148}"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4A896-CD8F-4747-A666-8A6FB4E89148}"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A896-CD8F-4747-A666-8A6FB4E89148}"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4A896-CD8F-4747-A666-8A6FB4E89148}"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4A896-CD8F-4747-A666-8A6FB4E89148}"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663B3-B111-41B8-B391-1C0428BD60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3000"/>
            <a:lum/>
          </a:blip>
          <a:srcRect/>
          <a:stretch>
            <a:fillRect l="-35000" r="-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4A896-CD8F-4747-A666-8A6FB4E89148}"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663B3-B111-41B8-B391-1C0428BD60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ing.com/images/search?q=picture+of+climate&amp;view=detail&amp;id=7B2D9BD1AB775F1CFA6FAB2D8E357686D5781B22&amp;first=61&amp;FORM=IDFRIR"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ing.com/images/search?q=picture+of+thermometer&amp;view=detail&amp;id=9FB2DAA557FD5B150115CACF018C5AD673BA5F88&amp;first=61&amp;FORM=IDFRI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ing.com/images/search?q=rain+gauge&amp;view=detail&amp;id=8B807798D5056687C24C9834E03E86392FC56914&amp;first=61&amp;FORM=IDFRI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bing.com/images/search?q=picture+of+a+barometer&amp;view=detail&amp;id=19EB529FF4792D2E96A93C9920051CACDBF70634&amp;first=0&amp;FORM=IDFRI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ing.com/images/search?q=picture+of+a+wind+vane&amp;view=detail&amp;id=0D8BE8307993CEA40F8B51D4DB2F3C2A50554A0B&amp;first=0&amp;FORM=IDFRI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bing.com/images/search?q=picture+of+a+anemometer&amp;view=detail&amp;id=68B4573D7C8B122643BE4CEA2297FCBE3B4614D6&amp;first=0&amp;FORM=IDFRIR"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bing.com/images/search?q=picture+of+a+cold+front&amp;view=detail&amp;id=CCDE2C4AB4AE2675FB835062CA1D4BBB472F738F&amp;first=0&amp;FORM=IDFRIR"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bing.com/images/search?q=picture+of+a+warm+front+in+weather&amp;view=detail&amp;id=7FBEB9305A46ACF816B0D37F83FBF70B6D3613B2&amp;first=0&amp;FORM=IDFRI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bing.com/images/search?q=picture+of+milk&amp;view=detail&amp;id=359FDC6B829769A1A0D6E2ED5F2E9B526ED7DEA2&amp;first=0&amp;FORM=IDFRIR"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www.bing.com/images/search?q=picture+of+water+vapor&amp;view=detail&amp;id=81436406C7239D32AF80F23057E53C8F7E319FDA&amp;first=31&amp;FORM=IDFRIR" TargetMode="External"/><Relationship Id="rId2" Type="http://schemas.openxmlformats.org/officeDocument/2006/relationships/hyperlink" Target="http://www.bing.com/images/search?q=picture+of+rocks&amp;view=detail&amp;id=6E096BFACAC5F38DA5C0570E462F03AED4D043D7&amp;first=0&amp;FORM=IDFRIR" TargetMode="External"/><Relationship Id="rId1" Type="http://schemas.openxmlformats.org/officeDocument/2006/relationships/slideLayout" Target="../slideLayouts/slideLayout7.xml"/><Relationship Id="rId6" Type="http://schemas.openxmlformats.org/officeDocument/2006/relationships/hyperlink" Target="http://www.bing.com/images/search?q=picture+of+coal&amp;id=21534F5D289F2E81A7A35B73CCD140B0627BF481&amp;FORM=IGRE1" TargetMode="Externa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hyperlink" Target="http://www.bing.com/images/search?q=picture+of+oxygen&amp;view=detail&amp;id=6FEF07177E3D26E4B263FDE85FF2346DB489734F&amp;first=0" TargetMode="External"/><Relationship Id="rId4" Type="http://schemas.openxmlformats.org/officeDocument/2006/relationships/hyperlink" Target="http://www.citizensadvice.co.uk/PageFiles/4356/Water2.jpg"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hyperlink" Target="http://www.bing.com/images/search?q=picture+of+snow&amp;view=detail&amp;id=4C6A2C73EEDC0BCFFA53D74EC855A4011C5A7A21&amp;first=61&amp;FORM=IDFRIR"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bing.com/images/search?q=picture+of+rain&amp;view=detail&amp;id=BB2438E444A11FE004A3D907877DCDD12D8E8CEE&amp;first=0" TargetMode="External"/><Relationship Id="rId1" Type="http://schemas.openxmlformats.org/officeDocument/2006/relationships/slideLayout" Target="../slideLayouts/slideLayout7.xml"/><Relationship Id="rId6" Type="http://schemas.openxmlformats.org/officeDocument/2006/relationships/hyperlink" Target="http://www.bing.com/images/search?q=picture+of+hail&amp;view=detail&amp;id=21429C25214FB9EE9D081D168F43CE9006152D91&amp;first=0&amp;FORM=IDFRIR" TargetMode="External"/><Relationship Id="rId5" Type="http://schemas.openxmlformats.org/officeDocument/2006/relationships/image" Target="../media/image10.jpeg"/><Relationship Id="rId4" Type="http://schemas.openxmlformats.org/officeDocument/2006/relationships/hyperlink" Target="http://www.bing.com/images/search?q=picture+of+sleet&amp;view=detail&amp;id=7BCAFFBFB030876B480CFC941FCBF6B806BC50C1&amp;first=0&amp;FORM=IDFRIR" TargetMode="Externa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ing.com/images/search?q=picture+of+stratus+clouds&amp;view=detail&amp;id=DABF0EB0C31722561991D933515E9AC69CAF52BC&amp;first=0&amp;FORM=IDFRI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bing.com/images/search?q=Pictures+Of+Cumulus+Clouds&amp;view=detail&amp;id=65D57829E88D7EADED1DD52302EFBF266321F2FA&amp;first=0&amp;qpvt=Pictures+Of+Cumulus+Clouds&amp;FORM=IDFRI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ng.com/images/search?q=picture+of+cirrus+clouds&amp;view=detail&amp;id=47637BD95EA5143C7FE83D2B4AD83D006E7A38BE&amp;first=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bing.com/images/search?q=picture+of+cumulonimbus+clouds&amp;view=detail&amp;id=087E40AD1B2BD9492DD166399D6C7A984C3D1F4B&amp;first=0&amp;FORM=IDFRI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5000" r="-35000"/>
          </a:stretch>
        </a:blipFill>
        <a:effectLst/>
      </p:bgPr>
    </p:bg>
    <p:spTree>
      <p:nvGrpSpPr>
        <p:cNvPr id="1" name=""/>
        <p:cNvGrpSpPr/>
        <p:nvPr/>
      </p:nvGrpSpPr>
      <p:grpSpPr>
        <a:xfrm>
          <a:off x="0" y="0"/>
          <a:ext cx="0" cy="0"/>
          <a:chOff x="0" y="0"/>
          <a:chExt cx="0" cy="0"/>
        </a:xfrm>
      </p:grpSpPr>
      <p:sp>
        <p:nvSpPr>
          <p:cNvPr id="3" name="TextBox 2"/>
          <p:cNvSpPr txBox="1"/>
          <p:nvPr/>
        </p:nvSpPr>
        <p:spPr>
          <a:xfrm>
            <a:off x="0" y="1066800"/>
            <a:ext cx="9144000" cy="83099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800" dirty="0" smtClean="0">
                <a:ln w="19050">
                  <a:solidFill>
                    <a:schemeClr val="bg2">
                      <a:lumMod val="90000"/>
                    </a:schemeClr>
                  </a:solidFill>
                </a:ln>
                <a:solidFill>
                  <a:schemeClr val="tx2">
                    <a:lumMod val="75000"/>
                  </a:schemeClr>
                </a:solidFill>
                <a:effectLst/>
                <a:latin typeface="Arial Rounded MT Bold" pitchFamily="34" charset="0"/>
              </a:rPr>
              <a:t>   </a:t>
            </a:r>
            <a:r>
              <a:rPr lang="en-US" sz="4800" b="1" dirty="0" smtClean="0">
                <a:ln w="19050">
                  <a:solidFill>
                    <a:schemeClr val="bg2">
                      <a:lumMod val="90000"/>
                    </a:schemeClr>
                  </a:solidFill>
                </a:ln>
                <a:solidFill>
                  <a:srgbClr val="FFFF00"/>
                </a:solidFill>
                <a:effectLst/>
                <a:latin typeface="Arial Rounded MT Bold" pitchFamily="34" charset="0"/>
              </a:rPr>
              <a:t>Water Cycle and Weather</a:t>
            </a:r>
            <a:endParaRPr lang="en-US" sz="4800" b="1" dirty="0">
              <a:ln w="19050">
                <a:solidFill>
                  <a:schemeClr val="bg2">
                    <a:lumMod val="90000"/>
                  </a:schemeClr>
                </a:solidFill>
              </a:ln>
              <a:solidFill>
                <a:srgbClr val="FFFF00"/>
              </a:solidFill>
              <a:effectLst/>
              <a:latin typeface="Arial Rounded MT Bold" pitchFamily="34" charset="0"/>
            </a:endParaRPr>
          </a:p>
        </p:txBody>
      </p:sp>
      <p:sp>
        <p:nvSpPr>
          <p:cNvPr id="4" name="TextBox 3"/>
          <p:cNvSpPr txBox="1"/>
          <p:nvPr/>
        </p:nvSpPr>
        <p:spPr>
          <a:xfrm>
            <a:off x="0" y="3048000"/>
            <a:ext cx="9144000" cy="523220"/>
          </a:xfrm>
          <a:prstGeom prst="rect">
            <a:avLst/>
          </a:prstGeom>
          <a:noFill/>
        </p:spPr>
        <p:txBody>
          <a:bodyPr wrap="square" rtlCol="0">
            <a:spAutoFit/>
          </a:bodyPr>
          <a:lstStyle/>
          <a:p>
            <a:pPr algn="ctr"/>
            <a:r>
              <a:rPr lang="en-US" sz="2800" b="1" dirty="0" smtClean="0">
                <a:ln w="12700">
                  <a:solidFill>
                    <a:schemeClr val="tx2">
                      <a:lumMod val="20000"/>
                      <a:lumOff val="80000"/>
                    </a:schemeClr>
                  </a:solidFill>
                </a:ln>
                <a:effectLst>
                  <a:reflection blurRad="6350" stA="60000" endA="900" endPos="60000" dist="60007" dir="5400000" sy="-100000" algn="bl" rotWithShape="0"/>
                </a:effectLst>
                <a:latin typeface="Arial Rounded MT Bold" pitchFamily="34" charset="0"/>
              </a:rPr>
              <a:t>By:  Loren James</a:t>
            </a:r>
            <a:endParaRPr lang="en-US" sz="2800" b="1" dirty="0">
              <a:ln w="12700">
                <a:solidFill>
                  <a:schemeClr val="tx2">
                    <a:lumMod val="20000"/>
                    <a:lumOff val="80000"/>
                  </a:schemeClr>
                </a:solidFill>
              </a:ln>
              <a:effectLst>
                <a:reflection blurRad="6350" stA="60000" endA="900" endPos="60000" dist="60007" dir="5400000" sy="-100000" algn="bl" rotWithShape="0"/>
              </a:effectLst>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Compare Climate and Weather</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13" name="TextBox 12"/>
          <p:cNvSpPr txBox="1"/>
          <p:nvPr/>
        </p:nvSpPr>
        <p:spPr>
          <a:xfrm>
            <a:off x="76200" y="983956"/>
            <a:ext cx="9144000" cy="523220"/>
          </a:xfrm>
          <a:prstGeom prst="rect">
            <a:avLst/>
          </a:prstGeom>
          <a:noFill/>
          <a:scene3d>
            <a:camera prst="orthographicFront"/>
            <a:lightRig rig="threePt" dir="t"/>
          </a:scene3d>
        </p:spPr>
        <p:txBody>
          <a:bodyPr wrap="square" rtlCol="0">
            <a:spAutoFit/>
            <a:scene3d>
              <a:camera prst="orthographicFront"/>
              <a:lightRig rig="threePt" dir="t"/>
            </a:scene3d>
            <a:sp3d extrusionH="57150">
              <a:bevelT h="25400" prst="softRound"/>
            </a:sp3d>
          </a:bodyPr>
          <a:lstStyle/>
          <a:p>
            <a:r>
              <a:rPr lang="en-US" sz="2800" dirty="0" smtClean="0">
                <a:ln w="19050">
                  <a:solidFill>
                    <a:schemeClr val="bg2">
                      <a:lumMod val="90000"/>
                    </a:schemeClr>
                  </a:solidFill>
                </a:ln>
                <a:solidFill>
                  <a:schemeClr val="tx2">
                    <a:lumMod val="60000"/>
                    <a:lumOff val="40000"/>
                  </a:schemeClr>
                </a:solidFill>
                <a:effectLst/>
                <a:latin typeface="Arial Rounded MT Bold" pitchFamily="34" charset="0"/>
              </a:rPr>
              <a:t>                     Climate                            Weather  </a:t>
            </a:r>
            <a:endParaRPr lang="en-US" sz="28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16" name="TextBox 15"/>
          <p:cNvSpPr txBox="1"/>
          <p:nvPr/>
        </p:nvSpPr>
        <p:spPr>
          <a:xfrm>
            <a:off x="1219200" y="1600200"/>
            <a:ext cx="2895600" cy="1223412"/>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Climate is the general pattern of weather  that a region has over a period of time.</a:t>
            </a:r>
          </a:p>
          <a:p>
            <a:endParaRPr lang="en-US" sz="1050" dirty="0" smtClean="0">
              <a:solidFill>
                <a:schemeClr val="tx2">
                  <a:lumMod val="75000"/>
                </a:schemeClr>
              </a:solidFill>
              <a:latin typeface="Arial Rounded MT Bold" pitchFamily="34" charset="0"/>
            </a:endParaRPr>
          </a:p>
          <a:p>
            <a:r>
              <a:rPr lang="en-US" sz="1050" dirty="0" smtClean="0">
                <a:solidFill>
                  <a:schemeClr val="tx2">
                    <a:lumMod val="75000"/>
                  </a:schemeClr>
                </a:solidFill>
                <a:latin typeface="Arial Rounded MT Bold" pitchFamily="34" charset="0"/>
              </a:rPr>
              <a:t>Climate is described in terms of overall temperature distribution, air pressure,</a:t>
            </a:r>
          </a:p>
          <a:p>
            <a:r>
              <a:rPr lang="en-US" sz="1050" dirty="0" smtClean="0">
                <a:solidFill>
                  <a:schemeClr val="tx2">
                    <a:lumMod val="75000"/>
                  </a:schemeClr>
                </a:solidFill>
                <a:latin typeface="Arial Rounded MT Bold" pitchFamily="34" charset="0"/>
              </a:rPr>
              <a:t>precipitation and cloud cover.</a:t>
            </a:r>
          </a:p>
          <a:p>
            <a:endParaRPr lang="en-US" sz="1050" dirty="0">
              <a:solidFill>
                <a:schemeClr val="tx2">
                  <a:lumMod val="75000"/>
                </a:schemeClr>
              </a:solidFill>
              <a:latin typeface="Arial Rounded MT Bold" pitchFamily="34" charset="0"/>
            </a:endParaRPr>
          </a:p>
        </p:txBody>
      </p:sp>
      <p:sp>
        <p:nvSpPr>
          <p:cNvPr id="23" name="TextBox 22"/>
          <p:cNvSpPr txBox="1"/>
          <p:nvPr/>
        </p:nvSpPr>
        <p:spPr>
          <a:xfrm>
            <a:off x="0" y="5476779"/>
            <a:ext cx="9144000" cy="523220"/>
          </a:xfrm>
          <a:prstGeom prst="rect">
            <a:avLst/>
          </a:prstGeom>
          <a:noFill/>
          <a:scene3d>
            <a:camera prst="orthographicFront"/>
            <a:lightRig rig="threePt" dir="t"/>
          </a:scene3d>
        </p:spPr>
        <p:txBody>
          <a:bodyPr wrap="square" rtlCol="0">
            <a:spAutoFit/>
            <a:scene3d>
              <a:camera prst="orthographicFront"/>
              <a:lightRig rig="threePt" dir="t"/>
            </a:scene3d>
            <a:sp3d extrusionH="57150">
              <a:bevelT h="25400" prst="softRound"/>
            </a:sp3d>
          </a:bodyPr>
          <a:lstStyle/>
          <a:p>
            <a:pPr algn="ctr"/>
            <a:r>
              <a:rPr lang="en-US" sz="2800" dirty="0" smtClean="0">
                <a:ln w="19050">
                  <a:solidFill>
                    <a:schemeClr val="bg2">
                      <a:lumMod val="90000"/>
                    </a:schemeClr>
                  </a:solidFill>
                </a:ln>
                <a:solidFill>
                  <a:schemeClr val="tx2">
                    <a:lumMod val="60000"/>
                    <a:lumOff val="40000"/>
                  </a:schemeClr>
                </a:solidFill>
                <a:effectLst/>
                <a:latin typeface="Arial Rounded MT Bold" pitchFamily="34" charset="0"/>
              </a:rPr>
              <a:t>Similarities  </a:t>
            </a:r>
            <a:endParaRPr lang="en-US" sz="28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26" name="TextBox 25"/>
          <p:cNvSpPr txBox="1"/>
          <p:nvPr/>
        </p:nvSpPr>
        <p:spPr>
          <a:xfrm>
            <a:off x="0" y="6093023"/>
            <a:ext cx="9144000" cy="307777"/>
          </a:xfrm>
          <a:prstGeom prst="rect">
            <a:avLst/>
          </a:prstGeom>
          <a:noFill/>
        </p:spPr>
        <p:txBody>
          <a:bodyPr wrap="square" rtlCol="0">
            <a:spAutoFit/>
          </a:bodyPr>
          <a:lstStyle/>
          <a:p>
            <a:pPr algn="ctr"/>
            <a:r>
              <a:rPr lang="en-US" sz="1400" dirty="0" smtClean="0">
                <a:solidFill>
                  <a:schemeClr val="tx2">
                    <a:lumMod val="75000"/>
                  </a:schemeClr>
                </a:solidFill>
                <a:latin typeface="Arial Rounded MT Bold" pitchFamily="34" charset="0"/>
              </a:rPr>
              <a:t>Both climate and weather deal with changes in the atmosphere.</a:t>
            </a:r>
            <a:endParaRPr lang="en-US" sz="1400" dirty="0">
              <a:solidFill>
                <a:schemeClr val="tx2">
                  <a:lumMod val="75000"/>
                </a:schemeClr>
              </a:solidFill>
              <a:latin typeface="Arial Rounded MT Bold" pitchFamily="34" charset="0"/>
            </a:endParaRPr>
          </a:p>
        </p:txBody>
      </p:sp>
      <p:sp>
        <p:nvSpPr>
          <p:cNvPr id="18" name="TextBox 17"/>
          <p:cNvSpPr txBox="1"/>
          <p:nvPr/>
        </p:nvSpPr>
        <p:spPr>
          <a:xfrm>
            <a:off x="5257800" y="1600200"/>
            <a:ext cx="2895600" cy="738664"/>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Weather changes from day to day.</a:t>
            </a:r>
          </a:p>
          <a:p>
            <a:endParaRPr lang="en-US" sz="1050" dirty="0" smtClean="0">
              <a:solidFill>
                <a:schemeClr val="tx2">
                  <a:lumMod val="75000"/>
                </a:schemeClr>
              </a:solidFill>
              <a:latin typeface="Arial Rounded MT Bold" pitchFamily="34" charset="0"/>
            </a:endParaRPr>
          </a:p>
          <a:p>
            <a:endParaRPr lang="en-US" sz="1050" dirty="0" smtClean="0">
              <a:solidFill>
                <a:schemeClr val="tx2">
                  <a:lumMod val="75000"/>
                </a:schemeClr>
              </a:solidFill>
              <a:latin typeface="Arial Rounded MT Bold" pitchFamily="34" charset="0"/>
            </a:endParaRPr>
          </a:p>
          <a:p>
            <a:r>
              <a:rPr lang="en-US" sz="1050" dirty="0" smtClean="0">
                <a:solidFill>
                  <a:schemeClr val="tx2">
                    <a:lumMod val="75000"/>
                  </a:schemeClr>
                </a:solidFill>
                <a:latin typeface="Arial Rounded MT Bold" pitchFamily="34" charset="0"/>
              </a:rPr>
              <a:t>Weather is described by a weather map.</a:t>
            </a:r>
            <a:endParaRPr lang="en-US" sz="1050" dirty="0">
              <a:solidFill>
                <a:schemeClr val="tx2">
                  <a:lumMod val="75000"/>
                </a:schemeClr>
              </a:solidFill>
              <a:latin typeface="Arial Rounded MT Bold" pitchFamily="34" charset="0"/>
            </a:endParaRPr>
          </a:p>
        </p:txBody>
      </p:sp>
      <p:pic>
        <p:nvPicPr>
          <p:cNvPr id="19" name="Picture 18" descr="http://ts2.mm.bing.net/images/thumbnail.aspx?q=1260755681565&amp;id=a400a5bfad086c159fef22524fa77c60&amp;url=http%3a%2f%2fwww.energysavers.gov%2fimages%2fclimatic_region_map.gif">
            <a:hlinkClick r:id="rId2"/>
          </p:cNvPr>
          <p:cNvPicPr/>
          <p:nvPr/>
        </p:nvPicPr>
        <p:blipFill>
          <a:blip r:embed="rId3" cstate="print"/>
          <a:srcRect/>
          <a:stretch>
            <a:fillRect/>
          </a:stretch>
        </p:blipFill>
        <p:spPr bwMode="auto">
          <a:xfrm>
            <a:off x="914400" y="2743200"/>
            <a:ext cx="3543300" cy="222885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US: Current Weather"/>
          <p:cNvPicPr/>
          <p:nvPr/>
        </p:nvPicPr>
        <p:blipFill>
          <a:blip r:embed="rId4" cstate="print"/>
          <a:srcRect/>
          <a:stretch>
            <a:fillRect/>
          </a:stretch>
        </p:blipFill>
        <p:spPr bwMode="auto">
          <a:xfrm>
            <a:off x="4800600" y="2743200"/>
            <a:ext cx="3465368" cy="22098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4616648"/>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 Thermometer is an instrument that measures the temperature. Temperature is measured in a scale called Fahrenheit (by most people in the United States) and in Celsius or Centigrade (used by scientists and by people in many other countries).</a:t>
            </a: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Thermometer</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7" name="Picture 6" descr="http://ts1.mm.bing.net/images/thumbnail.aspx?q=1260775419012&amp;id=ebf4382e9d8fbb657ed575d3342f39a8&amp;url=http%3a%2f%2fcoolfacts.in%2fwp-content%2fuploads%2f2010%2f09%2f1092thermometer.jpg">
            <a:hlinkClick r:id="rId2"/>
          </p:cNvPr>
          <p:cNvPicPr/>
          <p:nvPr/>
        </p:nvPicPr>
        <p:blipFill>
          <a:blip r:embed="rId3" cstate="print"/>
          <a:srcRect/>
          <a:stretch>
            <a:fillRect/>
          </a:stretch>
        </p:blipFill>
        <p:spPr bwMode="auto">
          <a:xfrm>
            <a:off x="3124200" y="2667000"/>
            <a:ext cx="2743200" cy="36576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56938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 rain gauge is a device that captures rainfall and measures how much of it has fallen. The diameter of the "catching hole" is an agreed standard and the measurement is done by pouring the collected rainfall into a measuring tube of an agreed standard diameter. The depth of rain in this tube is calibrated in millimeters or inches and this is the published measurement of how much rain has fallen. Measurements are usually taken once every 24 hours.</a:t>
            </a:r>
          </a:p>
          <a:p>
            <a:pPr marL="914400" lvl="1" indent="-457200" eaLnBrk="0" fontAlgn="base" hangingPunct="0">
              <a:spcBef>
                <a:spcPct val="0"/>
              </a:spcBef>
              <a:spcAft>
                <a:spcPct val="0"/>
              </a:spcAft>
              <a:buFont typeface="Wingdings" pitchFamily="2" charset="2"/>
              <a:buChar char="Ø"/>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Rain Gauge</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8" name="Picture 7" descr="http://ts2.mm.bing.net/images/thumbnail.aspx?q=1261031855593&amp;id=852a214d959d4e66c4aba609ae48c346&amp;url=http%3a%2f%2fwww.agry.purdue.edu%2fturf%2ftips%2f2006%2fraingauge.jpg">
            <a:hlinkClick r:id="rId2"/>
          </p:cNvPr>
          <p:cNvPicPr/>
          <p:nvPr/>
        </p:nvPicPr>
        <p:blipFill>
          <a:blip r:embed="rId3" cstate="print"/>
          <a:srcRect/>
          <a:stretch>
            <a:fillRect/>
          </a:stretch>
        </p:blipFill>
        <p:spPr bwMode="auto">
          <a:xfrm>
            <a:off x="3048000" y="3200400"/>
            <a:ext cx="2743200" cy="36576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513986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 barometer is an instrument that measures atmospheric pressure or air pressure. This helps with the forecasting of the weather. A barometer measures the change in pressure in the atmosphere which occurs when the weather pattern changes. It helps in the prediction of whether it will be wet or dry.</a:t>
            </a:r>
          </a:p>
          <a:p>
            <a:pPr marL="914400" lvl="1" indent="-457200" eaLnBrk="0" fontAlgn="base" hangingPunct="0">
              <a:spcBef>
                <a:spcPct val="0"/>
              </a:spcBef>
              <a:spcAft>
                <a:spcPct val="0"/>
              </a:spcAft>
              <a:buFont typeface="Wingdings" pitchFamily="2" charset="2"/>
              <a:buChar char="Ø"/>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Barometer</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8" name="Picture 7" descr="http://ts4.mm.bing.net/images/thumbnail.aspx?q=1252105071375&amp;id=c5a8b8cf18507798d3afa3c93d8ea687&amp;url=http%3a%2f%2fupload.wikimedia.org%2fwikipedia%2fcommons%2f9%2f9e%2fDosen-barometer.jpg">
            <a:hlinkClick r:id="rId2"/>
          </p:cNvPr>
          <p:cNvPicPr/>
          <p:nvPr/>
        </p:nvPicPr>
        <p:blipFill>
          <a:blip r:embed="rId3" cstate="print"/>
          <a:srcRect/>
          <a:stretch>
            <a:fillRect/>
          </a:stretch>
        </p:blipFill>
        <p:spPr bwMode="auto">
          <a:xfrm>
            <a:off x="3048000" y="3200400"/>
            <a:ext cx="2857500" cy="2752725"/>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4616648"/>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 wind vane measures the direction that the wind is blowing. </a:t>
            </a:r>
            <a:endParaRPr lang="en-US" sz="1200" dirty="0" smtClean="0">
              <a:solidFill>
                <a:schemeClr val="tx2">
                  <a:lumMod val="75000"/>
                </a:schemeClr>
              </a:solidFill>
              <a:latin typeface="Arial Rounded MT Bold"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The weather vane works by pointing in the direction that the wind is blowing. If the head of the arrow is pointing to the northeast, then the wind is coming from the northeast.</a:t>
            </a:r>
            <a:endParaRPr lang="en-US" sz="1200" dirty="0" smtClean="0">
              <a:solidFill>
                <a:schemeClr val="tx2">
                  <a:lumMod val="75000"/>
                </a:schemeClr>
              </a:solidFill>
              <a:latin typeface="Arial Rounded MT Bold"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Wind Vane</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7" name="Picture 6" descr="http://ts1.mm.bing.net/images/thumbnail.aspx?q=1341715201196&amp;id=dd61bff4658a59accdb2dd87acaa015d&amp;url=http%3a%2f%2ffarm7.static.flickr.com%2f6153%2f6172208724_1851ace736_z.jpg">
            <a:hlinkClick r:id="rId2"/>
          </p:cNvPr>
          <p:cNvPicPr/>
          <p:nvPr/>
        </p:nvPicPr>
        <p:blipFill>
          <a:blip r:embed="rId3" cstate="print"/>
          <a:srcRect/>
          <a:stretch>
            <a:fillRect/>
          </a:stretch>
        </p:blipFill>
        <p:spPr bwMode="auto">
          <a:xfrm>
            <a:off x="2667000" y="2590800"/>
            <a:ext cx="3893503" cy="352425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4370427"/>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An anemometer is used to measure the speed of the wind.</a:t>
            </a:r>
            <a:endParaRPr lang="en-US" sz="1200" dirty="0" smtClean="0">
              <a:solidFill>
                <a:schemeClr val="tx2">
                  <a:lumMod val="75000"/>
                </a:schemeClr>
              </a:solidFill>
              <a:latin typeface="Arial Rounded MT Bold"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The device has 3 or 4 hollow metal cups that catches the wind and revolves around a rod. The revolutions of the cups are recorded by an electrical device that calculates the wind speed.</a:t>
            </a: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Anemometer</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8" name="Picture 7" descr="http://ts2.mm.bing.net/images/thumbnail.aspx?q=1242329654473&amp;id=cc36b69cff1e9043b5dade3a30475142&amp;url=http%3a%2f%2fwithfriendship.com%2fimages%2fg%2f30445%2fAnemometer-picture.jpg">
            <a:hlinkClick r:id="rId2"/>
          </p:cNvPr>
          <p:cNvPicPr/>
          <p:nvPr/>
        </p:nvPicPr>
        <p:blipFill>
          <a:blip r:embed="rId3" cstate="print"/>
          <a:srcRect/>
          <a:stretch>
            <a:fillRect/>
          </a:stretch>
        </p:blipFill>
        <p:spPr bwMode="auto">
          <a:xfrm>
            <a:off x="3124200" y="2590800"/>
            <a:ext cx="2914650" cy="389988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Cold and Warm Fronts</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13" name="TextBox 12"/>
          <p:cNvSpPr txBox="1"/>
          <p:nvPr/>
        </p:nvSpPr>
        <p:spPr>
          <a:xfrm>
            <a:off x="76200" y="983956"/>
            <a:ext cx="9144000" cy="523220"/>
          </a:xfrm>
          <a:prstGeom prst="rect">
            <a:avLst/>
          </a:prstGeom>
          <a:noFill/>
          <a:scene3d>
            <a:camera prst="orthographicFront"/>
            <a:lightRig rig="threePt" dir="t"/>
          </a:scene3d>
        </p:spPr>
        <p:txBody>
          <a:bodyPr wrap="square" rtlCol="0">
            <a:spAutoFit/>
            <a:scene3d>
              <a:camera prst="orthographicFront"/>
              <a:lightRig rig="threePt" dir="t"/>
            </a:scene3d>
            <a:sp3d extrusionH="57150">
              <a:bevelT h="25400" prst="softRound"/>
            </a:sp3d>
          </a:bodyPr>
          <a:lstStyle/>
          <a:p>
            <a:r>
              <a:rPr lang="en-US" sz="2800" dirty="0" smtClean="0">
                <a:ln w="19050">
                  <a:solidFill>
                    <a:schemeClr val="bg2">
                      <a:lumMod val="90000"/>
                    </a:schemeClr>
                  </a:solidFill>
                </a:ln>
                <a:solidFill>
                  <a:schemeClr val="tx2">
                    <a:lumMod val="60000"/>
                    <a:lumOff val="40000"/>
                  </a:schemeClr>
                </a:solidFill>
                <a:effectLst/>
                <a:latin typeface="Arial Rounded MT Bold" pitchFamily="34" charset="0"/>
              </a:rPr>
              <a:t>                  Cold Front                        Warm Front  </a:t>
            </a:r>
            <a:endParaRPr lang="en-US" sz="28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16" name="TextBox 15"/>
          <p:cNvSpPr txBox="1"/>
          <p:nvPr/>
        </p:nvSpPr>
        <p:spPr>
          <a:xfrm>
            <a:off x="838200" y="1600200"/>
            <a:ext cx="3733800" cy="1869743"/>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A cold front forms when a mass of relatively cold air advances toward a mass of warmer air.</a:t>
            </a:r>
          </a:p>
          <a:p>
            <a:endParaRPr lang="en-US" sz="1050" dirty="0" smtClean="0">
              <a:solidFill>
                <a:schemeClr val="tx2">
                  <a:lumMod val="75000"/>
                </a:schemeClr>
              </a:solidFill>
              <a:latin typeface="Arial Rounded MT Bold" pitchFamily="34" charset="0"/>
            </a:endParaRPr>
          </a:p>
          <a:p>
            <a:r>
              <a:rPr lang="en-US" sz="1050" dirty="0" smtClean="0">
                <a:solidFill>
                  <a:schemeClr val="tx2">
                    <a:lumMod val="75000"/>
                  </a:schemeClr>
                </a:solidFill>
                <a:latin typeface="Arial Rounded MT Bold" pitchFamily="34" charset="0"/>
              </a:rPr>
              <a:t>A cold front moves quickly and has a steep edge that created the rapid uplift needed to form cumulus clouds. A strong cold front may produce cumulonimbus clouds and thunderstorms, tornadoes, or snow squalls.</a:t>
            </a:r>
          </a:p>
          <a:p>
            <a:endParaRPr lang="en-US" sz="1050" dirty="0" smtClean="0">
              <a:solidFill>
                <a:schemeClr val="tx2">
                  <a:lumMod val="75000"/>
                </a:schemeClr>
              </a:solidFill>
              <a:latin typeface="Arial Rounded MT Bold" pitchFamily="34" charset="0"/>
            </a:endParaRPr>
          </a:p>
          <a:p>
            <a:r>
              <a:rPr lang="en-US" sz="1050" dirty="0" smtClean="0">
                <a:solidFill>
                  <a:schemeClr val="tx2">
                    <a:lumMod val="75000"/>
                  </a:schemeClr>
                </a:solidFill>
                <a:latin typeface="Arial Rounded MT Bold" pitchFamily="34" charset="0"/>
              </a:rPr>
              <a:t>Cold fronts are drawn as blue lines with triangles pointing in the direction of  movement.</a:t>
            </a:r>
          </a:p>
        </p:txBody>
      </p:sp>
      <p:sp>
        <p:nvSpPr>
          <p:cNvPr id="23" name="TextBox 22"/>
          <p:cNvSpPr txBox="1"/>
          <p:nvPr/>
        </p:nvSpPr>
        <p:spPr>
          <a:xfrm>
            <a:off x="0" y="5629179"/>
            <a:ext cx="9144000" cy="523220"/>
          </a:xfrm>
          <a:prstGeom prst="rect">
            <a:avLst/>
          </a:prstGeom>
          <a:noFill/>
          <a:scene3d>
            <a:camera prst="orthographicFront"/>
            <a:lightRig rig="threePt" dir="t"/>
          </a:scene3d>
        </p:spPr>
        <p:txBody>
          <a:bodyPr wrap="square" rtlCol="0">
            <a:spAutoFit/>
            <a:scene3d>
              <a:camera prst="orthographicFront"/>
              <a:lightRig rig="threePt" dir="t"/>
            </a:scene3d>
            <a:sp3d extrusionH="57150">
              <a:bevelT h="25400" prst="softRound"/>
            </a:sp3d>
          </a:bodyPr>
          <a:lstStyle/>
          <a:p>
            <a:pPr algn="ctr"/>
            <a:r>
              <a:rPr lang="en-US" sz="2800" dirty="0" err="1" smtClean="0">
                <a:ln w="19050">
                  <a:solidFill>
                    <a:schemeClr val="bg2">
                      <a:lumMod val="90000"/>
                    </a:schemeClr>
                  </a:solidFill>
                </a:ln>
                <a:solidFill>
                  <a:schemeClr val="tx2">
                    <a:lumMod val="60000"/>
                    <a:lumOff val="40000"/>
                  </a:schemeClr>
                </a:solidFill>
                <a:effectLst/>
                <a:latin typeface="Arial Rounded MT Bold" pitchFamily="34" charset="0"/>
              </a:rPr>
              <a:t>Simularities</a:t>
            </a:r>
            <a:r>
              <a:rPr lang="en-US" sz="2800" dirty="0" smtClean="0">
                <a:ln w="19050">
                  <a:solidFill>
                    <a:schemeClr val="bg2">
                      <a:lumMod val="90000"/>
                    </a:schemeClr>
                  </a:solidFill>
                </a:ln>
                <a:solidFill>
                  <a:schemeClr val="tx2">
                    <a:lumMod val="60000"/>
                    <a:lumOff val="40000"/>
                  </a:schemeClr>
                </a:solidFill>
                <a:effectLst/>
                <a:latin typeface="Arial Rounded MT Bold" pitchFamily="34" charset="0"/>
              </a:rPr>
              <a:t>  </a:t>
            </a:r>
            <a:endParaRPr lang="en-US" sz="28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26" name="TextBox 25"/>
          <p:cNvSpPr txBox="1"/>
          <p:nvPr/>
        </p:nvSpPr>
        <p:spPr>
          <a:xfrm>
            <a:off x="457200" y="6056293"/>
            <a:ext cx="8610600" cy="954107"/>
          </a:xfrm>
          <a:prstGeom prst="rect">
            <a:avLst/>
          </a:prstGeom>
          <a:noFill/>
        </p:spPr>
        <p:txBody>
          <a:bodyPr wrap="square" rtlCol="0">
            <a:spAutoFit/>
          </a:bodyPr>
          <a:lstStyle/>
          <a:p>
            <a:pPr lvl="0" indent="-457200">
              <a:buFont typeface="Wingdings" pitchFamily="2" charset="2"/>
              <a:buChar char="Ø"/>
            </a:pPr>
            <a:r>
              <a:rPr lang="en-US" sz="1400" dirty="0" smtClean="0">
                <a:solidFill>
                  <a:schemeClr val="tx2">
                    <a:lumMod val="75000"/>
                  </a:schemeClr>
                </a:solidFill>
                <a:latin typeface="Arial Rounded MT Bold" pitchFamily="34" charset="0"/>
              </a:rPr>
              <a:t>Both fronts are borders that develop between air masses that are different temperatures.</a:t>
            </a:r>
          </a:p>
          <a:p>
            <a:pPr lvl="0" indent="-457200">
              <a:buFont typeface="Wingdings" pitchFamily="2" charset="2"/>
              <a:buChar char="Ø"/>
            </a:pPr>
            <a:r>
              <a:rPr lang="en-US" sz="1400" dirty="0" smtClean="0">
                <a:solidFill>
                  <a:schemeClr val="tx2">
                    <a:lumMod val="75000"/>
                  </a:schemeClr>
                </a:solidFill>
                <a:latin typeface="Arial Rounded MT Bold" pitchFamily="34" charset="0"/>
              </a:rPr>
              <a:t>Both fronts are impacted by the earth’s rotation.</a:t>
            </a:r>
          </a:p>
          <a:p>
            <a:pPr lvl="0" indent="-457200">
              <a:buFont typeface="Wingdings" pitchFamily="2" charset="2"/>
              <a:buChar char="Ø"/>
            </a:pPr>
            <a:r>
              <a:rPr lang="en-US" sz="1400" dirty="0" smtClean="0">
                <a:solidFill>
                  <a:schemeClr val="tx2">
                    <a:lumMod val="75000"/>
                  </a:schemeClr>
                </a:solidFill>
                <a:latin typeface="Arial Rounded MT Bold" pitchFamily="34" charset="0"/>
              </a:rPr>
              <a:t>Both fronts are accompanied by clouds.</a:t>
            </a:r>
          </a:p>
          <a:p>
            <a:pPr algn="ctr"/>
            <a:r>
              <a:rPr lang="en-US" sz="1400" dirty="0" smtClean="0">
                <a:solidFill>
                  <a:schemeClr val="tx2">
                    <a:lumMod val="75000"/>
                  </a:schemeClr>
                </a:solidFill>
                <a:latin typeface="Arial Rounded MT Bold" pitchFamily="34" charset="0"/>
              </a:rPr>
              <a:t>.</a:t>
            </a:r>
            <a:endParaRPr lang="en-US" sz="1400" dirty="0">
              <a:solidFill>
                <a:schemeClr val="tx2">
                  <a:lumMod val="75000"/>
                </a:schemeClr>
              </a:solidFill>
              <a:latin typeface="Arial Rounded MT Bold" pitchFamily="34" charset="0"/>
            </a:endParaRPr>
          </a:p>
        </p:txBody>
      </p:sp>
      <p:sp>
        <p:nvSpPr>
          <p:cNvPr id="18" name="TextBox 17"/>
          <p:cNvSpPr txBox="1"/>
          <p:nvPr/>
        </p:nvSpPr>
        <p:spPr>
          <a:xfrm>
            <a:off x="4800600" y="1600200"/>
            <a:ext cx="3581400" cy="1546577"/>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A warm front occurs when a mass of replaces colder air.</a:t>
            </a:r>
          </a:p>
          <a:p>
            <a:endParaRPr lang="en-US" sz="1050" dirty="0" smtClean="0">
              <a:solidFill>
                <a:schemeClr val="tx2">
                  <a:lumMod val="75000"/>
                </a:schemeClr>
              </a:solidFill>
              <a:latin typeface="Arial Rounded MT Bold" pitchFamily="34" charset="0"/>
            </a:endParaRPr>
          </a:p>
          <a:p>
            <a:r>
              <a:rPr lang="en-US" sz="1050" dirty="0" smtClean="0">
                <a:solidFill>
                  <a:schemeClr val="tx2">
                    <a:lumMod val="75000"/>
                  </a:schemeClr>
                </a:solidFill>
                <a:latin typeface="Arial Rounded MT Bold" pitchFamily="34" charset="0"/>
              </a:rPr>
              <a:t>Warm fronts move slowly.  They are associated with less severe weather. The leading edge of the warm front first produces high cirrus clouds.</a:t>
            </a:r>
          </a:p>
          <a:p>
            <a:endParaRPr lang="en-US" sz="1050" dirty="0" smtClean="0">
              <a:solidFill>
                <a:schemeClr val="tx2">
                  <a:lumMod val="75000"/>
                </a:schemeClr>
              </a:solidFill>
              <a:latin typeface="Arial Rounded MT Bold" pitchFamily="34" charset="0"/>
            </a:endParaRPr>
          </a:p>
          <a:p>
            <a:r>
              <a:rPr lang="en-US" sz="1050" dirty="0" smtClean="0">
                <a:solidFill>
                  <a:schemeClr val="tx2">
                    <a:lumMod val="75000"/>
                  </a:schemeClr>
                </a:solidFill>
                <a:latin typeface="Arial Rounded MT Bold" pitchFamily="34" charset="0"/>
              </a:rPr>
              <a:t>Warm fronts are drawn as red lines with scallops that face the direction of movement.</a:t>
            </a:r>
            <a:endParaRPr lang="en-US" sz="1050" dirty="0">
              <a:solidFill>
                <a:schemeClr val="tx2">
                  <a:lumMod val="75000"/>
                </a:schemeClr>
              </a:solidFill>
              <a:latin typeface="Arial Rounded MT Bold" pitchFamily="34" charset="0"/>
            </a:endParaRPr>
          </a:p>
        </p:txBody>
      </p:sp>
      <p:pic>
        <p:nvPicPr>
          <p:cNvPr id="11" name="Picture 10" descr="http://ts3.mm.bing.net/images/thumbnail.aspx?q=1326390581658&amp;id=a0803efe517b078c5e6efbc4246b677b&amp;url=http%3a%2f%2fwww.physicalgeography.net%2ffundamentals%2fimages%2fcoldfront.GIF">
            <a:hlinkClick r:id="rId2"/>
          </p:cNvPr>
          <p:cNvPicPr/>
          <p:nvPr/>
        </p:nvPicPr>
        <p:blipFill>
          <a:blip r:embed="rId3" cstate="print"/>
          <a:srcRect/>
          <a:stretch>
            <a:fillRect/>
          </a:stretch>
        </p:blipFill>
        <p:spPr bwMode="auto">
          <a:xfrm>
            <a:off x="1066800" y="3505200"/>
            <a:ext cx="3200400" cy="1811547"/>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http://ts4.mm.bing.net/images/thumbnail.aspx?q=1310470577447&amp;id=548aef11d1a99370a43876e00069eb84&amp;url=http%3a%2f%2fupload.wikimedia.org%2fwikipedia%2fcommons%2fthumb%2fc%2fc4%2fExample_of_a_warm_front.svg%2f800px-Example_of_a_warm_front.svg.png">
            <a:hlinkClick r:id="rId4"/>
          </p:cNvPr>
          <p:cNvPicPr/>
          <p:nvPr/>
        </p:nvPicPr>
        <p:blipFill>
          <a:blip r:embed="rId5" cstate="print"/>
          <a:srcRect/>
          <a:stretch>
            <a:fillRect/>
          </a:stretch>
        </p:blipFill>
        <p:spPr bwMode="auto">
          <a:xfrm>
            <a:off x="4953000" y="3505200"/>
            <a:ext cx="3227293" cy="18288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l="-35000" r="-35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7417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I learned what the water cycle is and how it works.</a:t>
            </a: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I leaned about the different types of clouds and how it identify them.</a:t>
            </a: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I also learned about cold and warm fronts.</a:t>
            </a: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pPr>
            <a:endParaRPr lang="en-US" dirty="0" smtClean="0">
              <a:solidFill>
                <a:schemeClr val="tx2">
                  <a:lumMod val="75000"/>
                </a:schemeClr>
              </a:solidFill>
              <a:latin typeface="Arial Rounded MT Bold"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Summary</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13" name="TextBox 12"/>
          <p:cNvSpPr txBox="1"/>
          <p:nvPr/>
        </p:nvSpPr>
        <p:spPr>
          <a:xfrm>
            <a:off x="0" y="4191000"/>
            <a:ext cx="9144000" cy="1200329"/>
          </a:xfrm>
          <a:prstGeom prst="rect">
            <a:avLst/>
          </a:prstGeom>
          <a:noFill/>
        </p:spPr>
        <p:txBody>
          <a:bodyPr wrap="square" rtlCol="0">
            <a:spAutoFit/>
          </a:bodyPr>
          <a:lstStyle/>
          <a:p>
            <a:pPr marL="0" lvl="1"/>
            <a:r>
              <a:rPr lang="en-US" dirty="0" smtClean="0">
                <a:solidFill>
                  <a:schemeClr val="tx2">
                    <a:lumMod val="75000"/>
                  </a:schemeClr>
                </a:solidFill>
                <a:latin typeface="Arial Rounded MT Bold" pitchFamily="34" charset="0"/>
              </a:rPr>
              <a:t>My favorite part of this lesson was learning about the different types of instruments used in weather and what they measure like the thermometer, rain gauge, wind vane, barometer and anemometer.</a:t>
            </a:r>
          </a:p>
          <a:p>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92332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rgbClr val="000000"/>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rgbClr val="000000"/>
              </a:solidFill>
              <a:latin typeface="Arial Rounded MT Bold" pitchFamily="34" charset="0"/>
              <a:cs typeface="Arial"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accent1">
                    <a:lumMod val="50000"/>
                  </a:schemeClr>
                </a:solidFill>
                <a:latin typeface="Arial Rounded MT Bold" pitchFamily="34" charset="0"/>
                <a:ea typeface="Times New Roman" pitchFamily="18" charset="0"/>
                <a:cs typeface="Arial" pitchFamily="34" charset="0"/>
              </a:rPr>
              <a:t>The Water Cycle is the continuous movement of water from the surface of the earth. </a:t>
            </a:r>
          </a:p>
          <a:p>
            <a:pPr marL="914400" lvl="1" indent="-457200" algn="just" eaLnBrk="0" fontAlgn="base" hangingPunct="0">
              <a:spcBef>
                <a:spcPct val="0"/>
              </a:spcBef>
              <a:spcAft>
                <a:spcPct val="0"/>
              </a:spcAft>
              <a:buFont typeface="Wingdings" pitchFamily="2" charset="2"/>
              <a:buChar char="Ø"/>
            </a:pPr>
            <a:endParaRPr lang="en-US" dirty="0" smtClean="0">
              <a:solidFill>
                <a:schemeClr val="accent1">
                  <a:lumMod val="50000"/>
                </a:schemeClr>
              </a:solidFill>
              <a:latin typeface="Arial Rounded MT Bold" pitchFamily="34" charset="0"/>
              <a:ea typeface="Times New Roman" pitchFamily="18" charset="0"/>
              <a:cs typeface="Arial"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accent1">
                    <a:lumMod val="50000"/>
                  </a:schemeClr>
                </a:solidFill>
                <a:latin typeface="Arial Rounded MT Bold" pitchFamily="34" charset="0"/>
                <a:ea typeface="Times New Roman" pitchFamily="18" charset="0"/>
                <a:cs typeface="Arial" pitchFamily="34" charset="0"/>
              </a:rPr>
              <a:t>Def</a:t>
            </a:r>
            <a:r>
              <a:rPr lang="en-US" dirty="0" smtClean="0">
                <a:solidFill>
                  <a:schemeClr val="accent1">
                    <a:lumMod val="50000"/>
                  </a:schemeClr>
                </a:solidFill>
                <a:latin typeface="Arial Rounded MT Bold" pitchFamily="34" charset="0"/>
                <a:ea typeface="Calibri" pitchFamily="34" charset="0"/>
                <a:cs typeface="Arial" pitchFamily="34" charset="0"/>
              </a:rPr>
              <a:t>ined as how water moves between the ocean and other bodies of water, the land, and the air. </a:t>
            </a:r>
          </a:p>
          <a:p>
            <a:pPr marL="914400" lvl="1" indent="-457200" algn="just" eaLnBrk="0" fontAlgn="base" hangingPunct="0">
              <a:spcBef>
                <a:spcPct val="0"/>
              </a:spcBef>
              <a:spcAft>
                <a:spcPct val="0"/>
              </a:spcAft>
            </a:pPr>
            <a:endParaRPr lang="en-US" dirty="0" smtClean="0">
              <a:solidFill>
                <a:schemeClr val="accent1">
                  <a:lumMod val="50000"/>
                </a:schemeClr>
              </a:solidFill>
              <a:latin typeface="Arial Rounded MT Bold" pitchFamily="34" charset="0"/>
              <a:ea typeface="Calibri" pitchFamily="34" charset="0"/>
              <a:cs typeface="Arial"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accent1">
                    <a:lumMod val="50000"/>
                  </a:schemeClr>
                </a:solidFill>
                <a:latin typeface="Arial Rounded MT Bold" pitchFamily="34" charset="0"/>
                <a:ea typeface="Calibri" pitchFamily="34" charset="0"/>
                <a:cs typeface="Arial" pitchFamily="34" charset="0"/>
              </a:rPr>
              <a:t>The sun causes water to </a:t>
            </a:r>
          </a:p>
          <a:p>
            <a:pPr marL="914400" lvl="1" indent="-457200" algn="just" eaLnBrk="0" fontAlgn="base" hangingPunct="0">
              <a:spcBef>
                <a:spcPct val="0"/>
              </a:spcBef>
              <a:spcAft>
                <a:spcPct val="0"/>
              </a:spcAft>
            </a:pPr>
            <a:r>
              <a:rPr lang="en-US" dirty="0" smtClean="0">
                <a:solidFill>
                  <a:schemeClr val="accent1">
                    <a:lumMod val="50000"/>
                  </a:schemeClr>
                </a:solidFill>
                <a:latin typeface="Arial Rounded MT Bold" pitchFamily="34" charset="0"/>
                <a:ea typeface="Calibri" pitchFamily="34" charset="0"/>
                <a:cs typeface="Arial" pitchFamily="34" charset="0"/>
              </a:rPr>
              <a:t>	evaporate from the ocean, lakes,</a:t>
            </a:r>
          </a:p>
          <a:p>
            <a:pPr marL="914400" lvl="1" indent="-457200" algn="just" eaLnBrk="0" fontAlgn="base" hangingPunct="0">
              <a:spcBef>
                <a:spcPct val="0"/>
              </a:spcBef>
              <a:spcAft>
                <a:spcPct val="0"/>
              </a:spcAft>
            </a:pPr>
            <a:r>
              <a:rPr lang="en-US" dirty="0" smtClean="0">
                <a:solidFill>
                  <a:schemeClr val="accent1">
                    <a:lumMod val="50000"/>
                  </a:schemeClr>
                </a:solidFill>
                <a:latin typeface="Arial Rounded MT Bold" pitchFamily="34" charset="0"/>
                <a:ea typeface="Calibri" pitchFamily="34" charset="0"/>
                <a:cs typeface="Arial" pitchFamily="34" charset="0"/>
              </a:rPr>
              <a:t>	and other bodies of water. </a:t>
            </a:r>
          </a:p>
          <a:p>
            <a:pPr marL="914400" lvl="1" indent="-457200" algn="just" eaLnBrk="0" fontAlgn="base" hangingPunct="0">
              <a:spcBef>
                <a:spcPct val="0"/>
              </a:spcBef>
              <a:spcAft>
                <a:spcPct val="0"/>
              </a:spcAft>
              <a:buFont typeface="Wingdings" pitchFamily="2" charset="2"/>
              <a:buChar char="Ø"/>
            </a:pPr>
            <a:endParaRPr lang="en-US" dirty="0" smtClean="0">
              <a:solidFill>
                <a:schemeClr val="accent1">
                  <a:lumMod val="50000"/>
                </a:schemeClr>
              </a:solidFill>
              <a:latin typeface="Arial Rounded MT Bold" pitchFamily="34" charset="0"/>
              <a:ea typeface="Calibri" pitchFamily="34" charset="0"/>
              <a:cs typeface="Arial"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accent1">
                    <a:lumMod val="50000"/>
                  </a:schemeClr>
                </a:solidFill>
                <a:latin typeface="Arial Rounded MT Bold" pitchFamily="34" charset="0"/>
                <a:ea typeface="Calibri" pitchFamily="34" charset="0"/>
                <a:cs typeface="Arial" pitchFamily="34" charset="0"/>
              </a:rPr>
              <a:t>The evaporated water vapor forms </a:t>
            </a:r>
          </a:p>
          <a:p>
            <a:pPr marL="914400" lvl="1" indent="-457200" algn="just" eaLnBrk="0" fontAlgn="base" hangingPunct="0">
              <a:spcBef>
                <a:spcPct val="0"/>
              </a:spcBef>
              <a:spcAft>
                <a:spcPct val="0"/>
              </a:spcAft>
            </a:pPr>
            <a:r>
              <a:rPr lang="en-US" dirty="0" smtClean="0">
                <a:solidFill>
                  <a:schemeClr val="accent1">
                    <a:lumMod val="50000"/>
                  </a:schemeClr>
                </a:solidFill>
                <a:latin typeface="Arial Rounded MT Bold" pitchFamily="34" charset="0"/>
                <a:ea typeface="Calibri" pitchFamily="34" charset="0"/>
                <a:cs typeface="Arial" pitchFamily="34" charset="0"/>
              </a:rPr>
              <a:t>	clouds; in the clouds, water </a:t>
            </a:r>
          </a:p>
          <a:p>
            <a:pPr marL="914400" lvl="1" indent="-457200" algn="just" eaLnBrk="0" fontAlgn="base" hangingPunct="0">
              <a:spcBef>
                <a:spcPct val="0"/>
              </a:spcBef>
              <a:spcAft>
                <a:spcPct val="0"/>
              </a:spcAft>
            </a:pPr>
            <a:r>
              <a:rPr lang="en-US" dirty="0" smtClean="0">
                <a:solidFill>
                  <a:schemeClr val="accent1">
                    <a:lumMod val="50000"/>
                  </a:schemeClr>
                </a:solidFill>
                <a:latin typeface="Arial Rounded MT Bold" pitchFamily="34" charset="0"/>
                <a:ea typeface="Calibri" pitchFamily="34" charset="0"/>
                <a:cs typeface="Arial" pitchFamily="34" charset="0"/>
              </a:rPr>
              <a:t>	droplets condense and eventually </a:t>
            </a:r>
          </a:p>
          <a:p>
            <a:pPr marL="914400" lvl="1" indent="-457200" algn="just" eaLnBrk="0" fontAlgn="base" hangingPunct="0">
              <a:spcBef>
                <a:spcPct val="0"/>
              </a:spcBef>
              <a:spcAft>
                <a:spcPct val="0"/>
              </a:spcAft>
            </a:pPr>
            <a:r>
              <a:rPr lang="en-US" dirty="0" smtClean="0">
                <a:solidFill>
                  <a:schemeClr val="accent1">
                    <a:lumMod val="50000"/>
                  </a:schemeClr>
                </a:solidFill>
                <a:latin typeface="Arial Rounded MT Bold" pitchFamily="34" charset="0"/>
                <a:ea typeface="Calibri" pitchFamily="34" charset="0"/>
                <a:cs typeface="Arial" pitchFamily="34" charset="0"/>
              </a:rPr>
              <a:t>	fall back to earth as rain or snow. </a:t>
            </a:r>
          </a:p>
          <a:p>
            <a:pPr marL="914400" lvl="1" indent="-457200" algn="just" eaLnBrk="0" fontAlgn="base" hangingPunct="0">
              <a:spcBef>
                <a:spcPct val="0"/>
              </a:spcBef>
              <a:spcAft>
                <a:spcPct val="0"/>
              </a:spcAft>
            </a:pPr>
            <a:r>
              <a:rPr lang="en-US" dirty="0" smtClean="0">
                <a:solidFill>
                  <a:schemeClr val="accent1">
                    <a:lumMod val="50000"/>
                  </a:schemeClr>
                </a:solidFill>
                <a:latin typeface="Arial Rounded MT Bold" pitchFamily="34" charset="0"/>
                <a:ea typeface="Calibri" pitchFamily="34" charset="0"/>
                <a:cs typeface="Arial" pitchFamily="34" charset="0"/>
              </a:rPr>
              <a:t>	</a:t>
            </a:r>
          </a:p>
          <a:p>
            <a:pPr marL="914400" lvl="1" indent="-457200" algn="just" eaLnBrk="0" fontAlgn="base" hangingPunct="0">
              <a:spcBef>
                <a:spcPct val="0"/>
              </a:spcBef>
              <a:spcAft>
                <a:spcPct val="0"/>
              </a:spcAft>
              <a:buFont typeface="Wingdings" pitchFamily="2" charset="2"/>
              <a:buChar char="Ø"/>
            </a:pPr>
            <a:r>
              <a:rPr lang="en-US" dirty="0" smtClean="0">
                <a:solidFill>
                  <a:schemeClr val="accent1">
                    <a:lumMod val="50000"/>
                  </a:schemeClr>
                </a:solidFill>
                <a:latin typeface="Arial Rounded MT Bold" pitchFamily="34" charset="0"/>
                <a:ea typeface="Calibri" pitchFamily="34" charset="0"/>
                <a:cs typeface="Arial" pitchFamily="34" charset="0"/>
              </a:rPr>
              <a:t>The precipitation collects in bodies of water, and the cycle starts again with evaporation.</a:t>
            </a:r>
            <a:endParaRPr lang="en-US" sz="2000" dirty="0" smtClean="0">
              <a:solidFill>
                <a:schemeClr val="accent1">
                  <a:lumMod val="50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endParaRPr kumimoji="0" lang="en-US" b="0" i="0" u="none" strike="noStrike" cap="none" normalizeH="0" baseline="0" dirty="0" smtClean="0">
              <a:ln>
                <a:noFill/>
              </a:ln>
              <a:solidFill>
                <a:schemeClr val="bg2">
                  <a:lumMod val="2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Water_cycle.png"/>
          <p:cNvPicPr>
            <a:picLocks noChangeAspect="1"/>
          </p:cNvPicPr>
          <p:nvPr/>
        </p:nvPicPr>
        <p:blipFill>
          <a:blip r:embed="rId2" cstate="print"/>
          <a:stretch>
            <a:fillRect/>
          </a:stretch>
        </p:blipFill>
        <p:spPr>
          <a:xfrm>
            <a:off x="5029200" y="2514600"/>
            <a:ext cx="3962400" cy="271378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0" y="228600"/>
            <a:ext cx="9144000" cy="830997"/>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4800" dirty="0" smtClean="0">
                <a:ln w="19050">
                  <a:solidFill>
                    <a:schemeClr val="bg2">
                      <a:lumMod val="90000"/>
                    </a:schemeClr>
                  </a:solidFill>
                </a:ln>
                <a:solidFill>
                  <a:schemeClr val="tx2">
                    <a:lumMod val="60000"/>
                    <a:lumOff val="40000"/>
                  </a:schemeClr>
                </a:solidFill>
                <a:effectLst/>
                <a:latin typeface="Arial Rounded MT Bold" pitchFamily="34" charset="0"/>
              </a:rPr>
              <a:t>   </a:t>
            </a: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Water Cycle Process</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95102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rgbClr val="000000"/>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rgbClr val="000000"/>
              </a:solidFill>
              <a:latin typeface="Arial Rounded MT Bold" pitchFamily="34" charset="0"/>
              <a:cs typeface="Arial"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a:t>
            </a:r>
            <a:r>
              <a:rPr lang="en-US" b="1" dirty="0" smtClean="0">
                <a:solidFill>
                  <a:schemeClr val="tx2">
                    <a:lumMod val="75000"/>
                  </a:schemeClr>
                </a:solidFill>
                <a:latin typeface="Arial Rounded MT Bold" pitchFamily="34" charset="0"/>
              </a:rPr>
              <a:t> </a:t>
            </a:r>
            <a:r>
              <a:rPr lang="en-US" b="1" u="sng" dirty="0" smtClean="0">
                <a:solidFill>
                  <a:schemeClr val="tx2">
                    <a:lumMod val="75000"/>
                  </a:schemeClr>
                </a:solidFill>
                <a:latin typeface="Arial Rounded MT Bold" pitchFamily="34" charset="0"/>
              </a:rPr>
              <a:t>solid</a:t>
            </a:r>
            <a:r>
              <a:rPr lang="en-US" b="1" dirty="0" smtClean="0">
                <a:solidFill>
                  <a:schemeClr val="tx2">
                    <a:lumMod val="75000"/>
                  </a:schemeClr>
                </a:solidFill>
                <a:latin typeface="Arial Rounded MT Bold" pitchFamily="34" charset="0"/>
              </a:rPr>
              <a:t> </a:t>
            </a:r>
            <a:r>
              <a:rPr lang="en-US" dirty="0" smtClean="0">
                <a:solidFill>
                  <a:schemeClr val="tx2">
                    <a:lumMod val="75000"/>
                  </a:schemeClr>
                </a:solidFill>
                <a:latin typeface="Arial Rounded MT Bold" pitchFamily="34" charset="0"/>
              </a:rPr>
              <a:t>is a kind of matter that has its own shape and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does not flow at a given temperature. They can be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different colors, textures and have a different degree of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shape ability. Examples of solids are rocks, coal and ice.</a:t>
            </a: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a typeface="Times New Roman" pitchFamily="18" charset="0"/>
              <a:cs typeface="Arial" pitchFamily="34" charset="0"/>
            </a:endParaRP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 </a:t>
            </a:r>
            <a:r>
              <a:rPr lang="en-US" b="1" u="sng" dirty="0" smtClean="0">
                <a:solidFill>
                  <a:schemeClr val="tx2">
                    <a:lumMod val="75000"/>
                  </a:schemeClr>
                </a:solidFill>
                <a:latin typeface="Arial Rounded MT Bold" pitchFamily="34" charset="0"/>
              </a:rPr>
              <a:t>liquid</a:t>
            </a:r>
            <a:r>
              <a:rPr lang="en-US" b="1" dirty="0" smtClean="0">
                <a:solidFill>
                  <a:schemeClr val="tx2">
                    <a:lumMod val="75000"/>
                  </a:schemeClr>
                </a:solidFill>
                <a:latin typeface="Arial Rounded MT Bold" pitchFamily="34" charset="0"/>
              </a:rPr>
              <a:t> </a:t>
            </a:r>
            <a:r>
              <a:rPr lang="en-US" dirty="0" smtClean="0">
                <a:solidFill>
                  <a:schemeClr val="tx2">
                    <a:lumMod val="75000"/>
                  </a:schemeClr>
                </a:solidFill>
                <a:latin typeface="Arial Rounded MT Bold" pitchFamily="34" charset="0"/>
              </a:rPr>
              <a:t>is a kind of matter that does not have its own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shape and flows at a given temperature.  Liquids take the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shape of their containers and can be different in color or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thickness. Examples of liquids are water, milk and coffee.</a:t>
            </a:r>
          </a:p>
          <a:p>
            <a:pPr marL="914400" lvl="1" indent="-457200" algn="just" eaLnBrk="0" fontAlgn="base" hangingPunct="0">
              <a:spcBef>
                <a:spcPct val="0"/>
              </a:spcBef>
              <a:spcAft>
                <a:spcPct val="0"/>
              </a:spcAft>
            </a:pPr>
            <a:endParaRPr lang="en-US" dirty="0" smtClean="0">
              <a:solidFill>
                <a:schemeClr val="bg2">
                  <a:lumMod val="25000"/>
                </a:schemeClr>
              </a:solidFill>
              <a:latin typeface="Arial Rounded MT Bold" pitchFamily="34" charset="0"/>
              <a:ea typeface="Calibri" pitchFamily="34" charset="0"/>
              <a:cs typeface="Arial" pitchFamily="34" charset="0"/>
            </a:endParaRPr>
          </a:p>
          <a:p>
            <a:pPr marL="914400" lvl="1" indent="-457200" algn="just" eaLnBrk="0" fontAlgn="base" hangingPunct="0">
              <a:spcBef>
                <a:spcPct val="0"/>
              </a:spcBef>
              <a:spcAft>
                <a:spcPct val="0"/>
              </a:spcAft>
              <a:buFont typeface="Wingdings" pitchFamily="2" charset="2"/>
              <a:buChar char="Ø"/>
            </a:pPr>
            <a:endParaRPr lang="en-US" dirty="0" smtClean="0">
              <a:solidFill>
                <a:schemeClr val="tx2">
                  <a:lumMod val="75000"/>
                </a:schemeClr>
              </a:solidFill>
              <a:latin typeface="Arial Rounded MT Bold" pitchFamily="34" charset="0"/>
            </a:endParaRPr>
          </a:p>
          <a:p>
            <a:pPr marL="914400" lvl="1" indent="-457200" algn="just"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A </a:t>
            </a:r>
            <a:r>
              <a:rPr lang="en-US" b="1" u="sng" dirty="0" smtClean="0">
                <a:solidFill>
                  <a:schemeClr val="tx2">
                    <a:lumMod val="75000"/>
                  </a:schemeClr>
                </a:solidFill>
                <a:latin typeface="Arial Rounded MT Bold" pitchFamily="34" charset="0"/>
              </a:rPr>
              <a:t>gas</a:t>
            </a:r>
            <a:r>
              <a:rPr lang="en-US" b="1" dirty="0" smtClean="0">
                <a:solidFill>
                  <a:schemeClr val="tx2">
                    <a:lumMod val="75000"/>
                  </a:schemeClr>
                </a:solidFill>
                <a:latin typeface="Arial Rounded MT Bold" pitchFamily="34" charset="0"/>
              </a:rPr>
              <a:t> </a:t>
            </a:r>
            <a:r>
              <a:rPr lang="en-US" dirty="0" smtClean="0">
                <a:solidFill>
                  <a:schemeClr val="tx2">
                    <a:lumMod val="75000"/>
                  </a:schemeClr>
                </a:solidFill>
                <a:latin typeface="Arial Rounded MT Bold" pitchFamily="34" charset="0"/>
              </a:rPr>
              <a:t>is a kind of matter that that does not have its own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shape at any given temperature. Gases take the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shape of their container. The molecules that make up a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gas are farther apart and can move on their own.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Without a container, gases spread freely.  Examples of </a:t>
            </a:r>
          </a:p>
          <a:p>
            <a:pPr marL="914400" lvl="1" indent="-457200" algn="just" eaLnBrk="0" fontAlgn="base" hangingPunct="0">
              <a:spcBef>
                <a:spcPct val="0"/>
              </a:spcBef>
              <a:spcAft>
                <a:spcPct val="0"/>
              </a:spcAft>
            </a:pPr>
            <a:r>
              <a:rPr lang="en-US" dirty="0" smtClean="0">
                <a:solidFill>
                  <a:schemeClr val="tx2">
                    <a:lumMod val="75000"/>
                  </a:schemeClr>
                </a:solidFill>
                <a:latin typeface="Arial Rounded MT Bold" pitchFamily="34" charset="0"/>
              </a:rPr>
              <a:t>	gases are helium, oxygen and water vapor.</a:t>
            </a:r>
            <a:endParaRPr kumimoji="0" lang="en-US"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Solids, Liquids, and Gases</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7" name="Picture 6" descr="http://ts3.mm.bing.net/images/thumbnail.aspx?q=1291005535042&amp;id=c65595a245a1371d018d197eda813536&amp;url=http%3a%2f%2fthewampanoag.com%2fwp-content%2fgallery%2fBed-rocks%2fRiver%2520Rocks.JPG">
            <a:hlinkClick r:id="rId2"/>
          </p:cNvPr>
          <p:cNvPicPr/>
          <p:nvPr/>
        </p:nvPicPr>
        <p:blipFill>
          <a:blip r:embed="rId3" cstate="print"/>
          <a:srcRect/>
          <a:stretch>
            <a:fillRect/>
          </a:stretch>
        </p:blipFill>
        <p:spPr bwMode="auto">
          <a:xfrm>
            <a:off x="7391400" y="1315500"/>
            <a:ext cx="838200" cy="690282"/>
          </a:xfrm>
          <a:prstGeom prst="roundRect">
            <a:avLst>
              <a:gd name="adj" fmla="val 16667"/>
            </a:avLst>
          </a:prstGeom>
          <a:ln>
            <a:noFill/>
          </a:ln>
          <a:effectLst>
            <a:outerShdw blurRad="76200" dist="38100" dir="7800000" algn="tl" rotWithShape="0">
              <a:srgbClr val="000000">
                <a:alpha val="40000"/>
              </a:srgbClr>
            </a:outerShdw>
            <a:reflection blurRad="6350" stA="50000" endA="300" endPos="5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http://www.citizensadvice.co.uk/PageFiles/4356/Water2.jpg">
            <a:hlinkClick r:id="rId4" tgtFrame="_blank"/>
          </p:cNvPr>
          <p:cNvPicPr/>
          <p:nvPr/>
        </p:nvPicPr>
        <p:blipFill>
          <a:blip r:embed="rId5" cstate="print"/>
          <a:srcRect/>
          <a:stretch>
            <a:fillRect/>
          </a:stretch>
        </p:blipFill>
        <p:spPr bwMode="auto">
          <a:xfrm>
            <a:off x="7391400" y="2895600"/>
            <a:ext cx="838200" cy="685800"/>
          </a:xfrm>
          <a:prstGeom prst="roundRect">
            <a:avLst>
              <a:gd name="adj" fmla="val 16667"/>
            </a:avLst>
          </a:prstGeom>
          <a:ln>
            <a:noFill/>
          </a:ln>
          <a:effectLst>
            <a:outerShdw blurRad="76200" dist="38100" dir="7800000" algn="tl" rotWithShape="0">
              <a:srgbClr val="000000">
                <a:alpha val="40000"/>
              </a:srgbClr>
            </a:outerShdw>
            <a:reflection blurRad="6350" stA="50000" endA="300" endPos="5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The carbon content of coal ranges from 40% for…">
            <a:hlinkClick r:id="rId6"/>
          </p:cNvPr>
          <p:cNvPicPr/>
          <p:nvPr/>
        </p:nvPicPr>
        <p:blipFill>
          <a:blip r:embed="rId7" cstate="print"/>
          <a:srcRect/>
          <a:stretch>
            <a:fillRect/>
          </a:stretch>
        </p:blipFill>
        <p:spPr bwMode="auto">
          <a:xfrm>
            <a:off x="8305800" y="1295400"/>
            <a:ext cx="838200" cy="726154"/>
          </a:xfrm>
          <a:prstGeom prst="roundRect">
            <a:avLst>
              <a:gd name="adj" fmla="val 16667"/>
            </a:avLst>
          </a:prstGeom>
          <a:ln>
            <a:noFill/>
          </a:ln>
          <a:effectLst>
            <a:outerShdw blurRad="76200" dist="38100" dir="7800000" algn="tl" rotWithShape="0">
              <a:srgbClr val="000000">
                <a:alpha val="40000"/>
              </a:srgbClr>
            </a:outerShdw>
            <a:reflection blurRad="6350" stA="50000" endA="300" endPos="5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http://ts4.mm.bing.net/images/thumbnail.aspx?q=1342244987327&amp;id=1246373140f624e7827be4f48fb7880c&amp;url=http%3a%2f%2fwww.thegeminigeek.com%2fwp-content%2fuploads%2f2010%2f05%2fpurity-of-milk.jpg">
            <a:hlinkClick r:id="rId8"/>
          </p:cNvPr>
          <p:cNvPicPr/>
          <p:nvPr/>
        </p:nvPicPr>
        <p:blipFill>
          <a:blip r:embed="rId9" cstate="print"/>
          <a:srcRect/>
          <a:stretch>
            <a:fillRect/>
          </a:stretch>
        </p:blipFill>
        <p:spPr bwMode="auto">
          <a:xfrm>
            <a:off x="8305800" y="2895600"/>
            <a:ext cx="838200" cy="685800"/>
          </a:xfrm>
          <a:prstGeom prst="roundRect">
            <a:avLst>
              <a:gd name="adj" fmla="val 16667"/>
            </a:avLst>
          </a:prstGeom>
          <a:ln>
            <a:noFill/>
          </a:ln>
          <a:effectLst>
            <a:outerShdw blurRad="76200" dist="38100" dir="7800000" algn="tl" rotWithShape="0">
              <a:srgbClr val="000000">
                <a:alpha val="40000"/>
              </a:srgbClr>
            </a:outerShdw>
            <a:reflection blurRad="6350" stA="50000" endA="300" endPos="5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http://ts4.mm.bing.net/images/thumbnail.aspx?q=1302919383163&amp;id=51766ed1353d3cd0e7ddb97273ba1bff&amp;url=http%3a%2f%2fwww.webelements.com%2f_media%2felements%2felement-pics-theo%2f8_O_1.jpg">
            <a:hlinkClick r:id="rId10"/>
          </p:cNvPr>
          <p:cNvPicPr/>
          <p:nvPr/>
        </p:nvPicPr>
        <p:blipFill>
          <a:blip r:embed="rId11" cstate="print"/>
          <a:srcRect/>
          <a:stretch>
            <a:fillRect/>
          </a:stretch>
        </p:blipFill>
        <p:spPr bwMode="auto">
          <a:xfrm>
            <a:off x="7391400" y="4572000"/>
            <a:ext cx="838200" cy="685800"/>
          </a:xfrm>
          <a:prstGeom prst="roundRect">
            <a:avLst>
              <a:gd name="adj" fmla="val 16667"/>
            </a:avLst>
          </a:prstGeom>
          <a:ln>
            <a:noFill/>
          </a:ln>
          <a:effectLst>
            <a:outerShdw blurRad="76200" dist="38100" dir="7800000" algn="tl" rotWithShape="0">
              <a:srgbClr val="000000">
                <a:alpha val="40000"/>
              </a:srgbClr>
            </a:outerShdw>
            <a:reflection blurRad="6350" stA="50000" endA="300" endPos="5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http://ts3.mm.bing.net/images/thumbnail.aspx?q=1291731613570&amp;id=e9a74b93851030dbfb9c52f38b593e0c&amp;url=http%3a%2f%2fed101.bu.edu%2fStudentDoc%2fcurrent%2fED101sp09%2fkortloff%2fsublimation.JPG">
            <a:hlinkClick r:id="rId12"/>
          </p:cNvPr>
          <p:cNvPicPr/>
          <p:nvPr/>
        </p:nvPicPr>
        <p:blipFill>
          <a:blip r:embed="rId13" cstate="print"/>
          <a:srcRect/>
          <a:stretch>
            <a:fillRect/>
          </a:stretch>
        </p:blipFill>
        <p:spPr bwMode="auto">
          <a:xfrm>
            <a:off x="7391400" y="5638800"/>
            <a:ext cx="847725" cy="685800"/>
          </a:xfrm>
          <a:prstGeom prst="roundRect">
            <a:avLst>
              <a:gd name="adj" fmla="val 16667"/>
            </a:avLst>
          </a:prstGeom>
          <a:ln>
            <a:noFill/>
          </a:ln>
          <a:effectLst>
            <a:outerShdw blurRad="76200" dist="38100" dir="7800000" algn="tl" rotWithShape="0">
              <a:srgbClr val="000000">
                <a:alpha val="40000"/>
              </a:srgbClr>
            </a:outerShdw>
            <a:reflection blurRad="6350" stA="50000" endA="300" endPos="5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Four Forms of </a:t>
            </a:r>
            <a:r>
              <a:rPr lang="en-US" sz="3600" dirty="0" err="1" smtClean="0">
                <a:ln w="19050">
                  <a:solidFill>
                    <a:schemeClr val="bg2">
                      <a:lumMod val="90000"/>
                    </a:schemeClr>
                  </a:solidFill>
                </a:ln>
                <a:solidFill>
                  <a:schemeClr val="tx2">
                    <a:lumMod val="60000"/>
                    <a:lumOff val="40000"/>
                  </a:schemeClr>
                </a:solidFill>
                <a:effectLst/>
                <a:latin typeface="Arial Rounded MT Bold" pitchFamily="34" charset="0"/>
              </a:rPr>
              <a:t>Preciptataion</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13" name="TextBox 12"/>
          <p:cNvSpPr txBox="1"/>
          <p:nvPr/>
        </p:nvSpPr>
        <p:spPr>
          <a:xfrm>
            <a:off x="76200" y="983956"/>
            <a:ext cx="9144000" cy="523220"/>
          </a:xfrm>
          <a:prstGeom prst="rect">
            <a:avLst/>
          </a:prstGeom>
          <a:noFill/>
          <a:scene3d>
            <a:camera prst="orthographicFront"/>
            <a:lightRig rig="threePt" dir="t"/>
          </a:scene3d>
        </p:spPr>
        <p:txBody>
          <a:bodyPr wrap="square" rtlCol="0">
            <a:spAutoFit/>
            <a:scene3d>
              <a:camera prst="orthographicFront"/>
              <a:lightRig rig="threePt" dir="t"/>
            </a:scene3d>
            <a:sp3d extrusionH="57150">
              <a:bevelT h="25400" prst="softRound"/>
            </a:sp3d>
          </a:bodyPr>
          <a:lstStyle/>
          <a:p>
            <a:r>
              <a:rPr lang="en-US" sz="2800" dirty="0" smtClean="0">
                <a:ln w="19050">
                  <a:solidFill>
                    <a:schemeClr val="bg2">
                      <a:lumMod val="90000"/>
                    </a:schemeClr>
                  </a:solidFill>
                </a:ln>
                <a:solidFill>
                  <a:schemeClr val="tx2">
                    <a:lumMod val="60000"/>
                    <a:lumOff val="40000"/>
                  </a:schemeClr>
                </a:solidFill>
                <a:effectLst/>
                <a:latin typeface="Arial Rounded MT Bold" pitchFamily="34" charset="0"/>
              </a:rPr>
              <a:t>                        Rain                         Sleet  </a:t>
            </a:r>
            <a:endParaRPr lang="en-US" sz="28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14" name="Picture 13" descr="http://ts1.mm.bing.net/images/thumbnail.aspx?q=1343807360628&amp;id=afda3530413370724dcaa23db1105399&amp;url=http%3a%2f%2ffriendsofgeorgica.com%2fwp-content%2fuploads%2f2010%2f05%2frain.png">
            <a:hlinkClick r:id="rId2"/>
          </p:cNvPr>
          <p:cNvPicPr/>
          <p:nvPr/>
        </p:nvPicPr>
        <p:blipFill>
          <a:blip r:embed="rId3" cstate="print"/>
          <a:srcRect/>
          <a:stretch>
            <a:fillRect/>
          </a:stretch>
        </p:blipFill>
        <p:spPr bwMode="auto">
          <a:xfrm>
            <a:off x="1295400" y="1441156"/>
            <a:ext cx="2857500" cy="19050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http://ts3.mm.bing.net/images/thumbnail.aspx?q=1281895826882&amp;id=b0672dce7031739b42c5b18e991935dc&amp;url=http%3a%2f%2fupload.wikimedia.org%2fwikipedia%2fcommons%2f9%2f9f%2fSleet_on_the_ground.jpg">
            <a:hlinkClick r:id="rId4"/>
          </p:cNvPr>
          <p:cNvPicPr/>
          <p:nvPr/>
        </p:nvPicPr>
        <p:blipFill>
          <a:blip r:embed="rId5" cstate="print"/>
          <a:srcRect/>
          <a:stretch>
            <a:fillRect/>
          </a:stretch>
        </p:blipFill>
        <p:spPr bwMode="auto">
          <a:xfrm>
            <a:off x="4724400" y="1441156"/>
            <a:ext cx="2943215" cy="19050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1295400" y="3346156"/>
            <a:ext cx="2895600" cy="415498"/>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Rain occurs when tiny cloud droplets collide to form bigger droplets. </a:t>
            </a:r>
            <a:endParaRPr lang="en-US" sz="1050" dirty="0">
              <a:solidFill>
                <a:schemeClr val="tx2">
                  <a:lumMod val="75000"/>
                </a:schemeClr>
              </a:solidFill>
            </a:endParaRPr>
          </a:p>
        </p:txBody>
      </p:sp>
      <p:sp>
        <p:nvSpPr>
          <p:cNvPr id="17" name="TextBox 16"/>
          <p:cNvSpPr txBox="1"/>
          <p:nvPr/>
        </p:nvSpPr>
        <p:spPr>
          <a:xfrm>
            <a:off x="4724400" y="3346156"/>
            <a:ext cx="2971800" cy="577081"/>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Sleet is a mixture of rain and snow, which is formed when snow melts as it reaches the ground. </a:t>
            </a:r>
            <a:endParaRPr lang="en-US" sz="1050" dirty="0">
              <a:solidFill>
                <a:schemeClr val="tx2">
                  <a:lumMod val="75000"/>
                </a:schemeClr>
              </a:solidFill>
              <a:latin typeface="Arial Rounded MT Bold" pitchFamily="34" charset="0"/>
            </a:endParaRPr>
          </a:p>
        </p:txBody>
      </p:sp>
      <p:sp>
        <p:nvSpPr>
          <p:cNvPr id="23" name="TextBox 22"/>
          <p:cNvSpPr txBox="1"/>
          <p:nvPr/>
        </p:nvSpPr>
        <p:spPr>
          <a:xfrm>
            <a:off x="0" y="3803356"/>
            <a:ext cx="9144000" cy="523220"/>
          </a:xfrm>
          <a:prstGeom prst="rect">
            <a:avLst/>
          </a:prstGeom>
          <a:noFill/>
          <a:scene3d>
            <a:camera prst="orthographicFront"/>
            <a:lightRig rig="threePt" dir="t"/>
          </a:scene3d>
        </p:spPr>
        <p:txBody>
          <a:bodyPr wrap="square" rtlCol="0">
            <a:spAutoFit/>
            <a:scene3d>
              <a:camera prst="orthographicFront"/>
              <a:lightRig rig="threePt" dir="t"/>
            </a:scene3d>
            <a:sp3d extrusionH="57150">
              <a:bevelT h="25400" prst="softRound"/>
            </a:sp3d>
          </a:bodyPr>
          <a:lstStyle/>
          <a:p>
            <a:r>
              <a:rPr lang="en-US" sz="2800" dirty="0" smtClean="0">
                <a:ln w="19050">
                  <a:solidFill>
                    <a:schemeClr val="bg2">
                      <a:lumMod val="90000"/>
                    </a:schemeClr>
                  </a:solidFill>
                </a:ln>
                <a:solidFill>
                  <a:schemeClr val="tx2">
                    <a:lumMod val="60000"/>
                    <a:lumOff val="40000"/>
                  </a:schemeClr>
                </a:solidFill>
                <a:effectLst/>
                <a:latin typeface="Arial Rounded MT Bold" pitchFamily="34" charset="0"/>
              </a:rPr>
              <a:t>                        Hail                          Snow  </a:t>
            </a:r>
            <a:endParaRPr lang="en-US" sz="2800" dirty="0">
              <a:ln w="19050">
                <a:solidFill>
                  <a:schemeClr val="bg2">
                    <a:lumMod val="90000"/>
                  </a:schemeClr>
                </a:solidFill>
              </a:ln>
              <a:solidFill>
                <a:schemeClr val="tx2">
                  <a:lumMod val="60000"/>
                  <a:lumOff val="40000"/>
                </a:schemeClr>
              </a:solidFill>
              <a:effectLst/>
              <a:latin typeface="Arial Rounded MT Bold" pitchFamily="34" charset="0"/>
            </a:endParaRPr>
          </a:p>
        </p:txBody>
      </p:sp>
      <p:sp>
        <p:nvSpPr>
          <p:cNvPr id="26" name="TextBox 25"/>
          <p:cNvSpPr txBox="1"/>
          <p:nvPr/>
        </p:nvSpPr>
        <p:spPr>
          <a:xfrm>
            <a:off x="1219200" y="6165556"/>
            <a:ext cx="2895600" cy="415498"/>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Hail is a frozen ball of precipitation usually forming in severe thunderstorms. </a:t>
            </a:r>
            <a:endParaRPr lang="en-US" sz="1050" dirty="0">
              <a:solidFill>
                <a:schemeClr val="tx2">
                  <a:lumMod val="75000"/>
                </a:schemeClr>
              </a:solidFill>
              <a:latin typeface="Arial Rounded MT Bold" pitchFamily="34" charset="0"/>
            </a:endParaRPr>
          </a:p>
        </p:txBody>
      </p:sp>
      <p:sp>
        <p:nvSpPr>
          <p:cNvPr id="27" name="TextBox 26"/>
          <p:cNvSpPr txBox="1"/>
          <p:nvPr/>
        </p:nvSpPr>
        <p:spPr>
          <a:xfrm>
            <a:off x="4572000" y="6165556"/>
            <a:ext cx="2971800" cy="738664"/>
          </a:xfrm>
          <a:prstGeom prst="rect">
            <a:avLst/>
          </a:prstGeom>
          <a:noFill/>
        </p:spPr>
        <p:txBody>
          <a:bodyPr wrap="square" rtlCol="0">
            <a:spAutoFit/>
          </a:bodyPr>
          <a:lstStyle/>
          <a:p>
            <a:r>
              <a:rPr lang="en-US" sz="1050" dirty="0" smtClean="0">
                <a:solidFill>
                  <a:schemeClr val="tx2">
                    <a:lumMod val="75000"/>
                  </a:schemeClr>
                </a:solidFill>
                <a:latin typeface="Arial Rounded MT Bold" pitchFamily="34" charset="0"/>
              </a:rPr>
              <a:t>Snow is precipitation that falls in the form of white ice crystals. It is formed from water vapor that is in the air that is less than 32 degrees Fahrenheit.</a:t>
            </a:r>
            <a:endParaRPr lang="en-US" sz="1050" dirty="0">
              <a:solidFill>
                <a:schemeClr val="tx2">
                  <a:lumMod val="75000"/>
                </a:schemeClr>
              </a:solidFill>
              <a:latin typeface="Arial Rounded MT Bold" pitchFamily="34" charset="0"/>
            </a:endParaRPr>
          </a:p>
        </p:txBody>
      </p:sp>
      <p:pic>
        <p:nvPicPr>
          <p:cNvPr id="28" name="Picture 27" descr="http://ts3.mm.bing.net/images/thumbnail.aspx?q=1242024650190&amp;id=bc4e0a8e4f5eb0cd9d2e49cc69f9b2b8&amp;url=http%3a%2f%2fwww.bbc.co.uk%2fleeds%2fcontent%2fimages%2f2005%2f05%2f19%2fhail_400x300.jpg">
            <a:hlinkClick r:id="rId6"/>
          </p:cNvPr>
          <p:cNvPicPr/>
          <p:nvPr/>
        </p:nvPicPr>
        <p:blipFill>
          <a:blip r:embed="rId7" cstate="print"/>
          <a:srcRect/>
          <a:stretch>
            <a:fillRect/>
          </a:stretch>
        </p:blipFill>
        <p:spPr bwMode="auto">
          <a:xfrm>
            <a:off x="1295400" y="4231142"/>
            <a:ext cx="2858021" cy="196900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descr="http://ts4.mm.bing.net/images/thumbnail.aspx?q=1279318884891&amp;id=6594f08239823f54b5df8bef157d3daa&amp;url=http%3a%2f%2fwallpaperson.net%2f_ph%2f22%2f881410862.jpg">
            <a:hlinkClick r:id="rId8"/>
          </p:cNvPr>
          <p:cNvPicPr/>
          <p:nvPr/>
        </p:nvPicPr>
        <p:blipFill>
          <a:blip r:embed="rId9" cstate="print"/>
          <a:srcRect/>
          <a:stretch>
            <a:fillRect/>
          </a:stretch>
        </p:blipFill>
        <p:spPr bwMode="auto">
          <a:xfrm>
            <a:off x="4724401" y="4228475"/>
            <a:ext cx="2971800" cy="194310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l="-35000" r="-35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305800" cy="51090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rgbClr val="000000"/>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rgbClr val="000000"/>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Clouds form when rising air, through expansion, cools to the point where some of the water vapor</a:t>
            </a:r>
            <a:r>
              <a:rPr lang="en-US" dirty="0" smtClean="0">
                <a:solidFill>
                  <a:schemeClr val="tx1"/>
                </a:solidFill>
                <a:latin typeface="Arial Rounded MT Bold" pitchFamily="34" charset="0"/>
              </a:rPr>
              <a:t> </a:t>
            </a:r>
            <a:r>
              <a:rPr lang="en-US" dirty="0" smtClean="0">
                <a:latin typeface="Arial Rounded MT Bold" pitchFamily="34" charset="0"/>
              </a:rPr>
              <a:t>molecules "clump together" faster than they are torn apart by their thermal energy. Some of that (invisible) water vapor condenses to form (visible) cloud droplets or ice crystals.</a:t>
            </a:r>
            <a:endParaRPr lang="en-US"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Causes of Cloud Formation</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14" name="Picture 13" descr="clds1.png"/>
          <p:cNvPicPr>
            <a:picLocks noChangeAspect="1"/>
          </p:cNvPicPr>
          <p:nvPr/>
        </p:nvPicPr>
        <p:blipFill>
          <a:blip r:embed="rId3" cstate="print"/>
          <a:stretch>
            <a:fillRect/>
          </a:stretch>
        </p:blipFill>
        <p:spPr>
          <a:xfrm>
            <a:off x="2133600" y="2895600"/>
            <a:ext cx="4724400" cy="3543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305800" cy="510909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rgbClr val="000000"/>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rgbClr val="000000"/>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Low clouds that often cover the entire sky. </a:t>
            </a: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They appear like a low gray blanket. </a:t>
            </a: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Fog is a stratus cloud at ground level.</a:t>
            </a: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They bring rain and snow.</a:t>
            </a:r>
            <a:endParaRPr lang="en-US" sz="1200" dirty="0" smtClean="0">
              <a:latin typeface="Arial Rounded MT Bold"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Stratus Clouds</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7" name="Picture 6" descr="http://ts1.mm.bing.net/images/thumbnail.aspx?q=1291619082140&amp;id=5c745c90329615873aec3433e9991280&amp;url=http%3a%2f%2fed101.bu.edu%2fStudentDoc%2fcurrent%2fED101sp10%2ferikalee%2fImage%2fstratus.clouds.img.jpg">
            <a:hlinkClick r:id="rId2"/>
          </p:cNvPr>
          <p:cNvPicPr/>
          <p:nvPr/>
        </p:nvPicPr>
        <p:blipFill>
          <a:blip r:embed="rId3" cstate="print"/>
          <a:srcRect/>
          <a:stretch>
            <a:fillRect/>
          </a:stretch>
        </p:blipFill>
        <p:spPr bwMode="auto">
          <a:xfrm>
            <a:off x="2057400" y="2743200"/>
            <a:ext cx="4829846"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305800" cy="566308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Characterized by a flat base and a fluffy appearance</a:t>
            </a:r>
            <a:r>
              <a:rPr lang="en-US" sz="1000" dirty="0" smtClean="0">
                <a:solidFill>
                  <a:schemeClr val="tx2">
                    <a:lumMod val="75000"/>
                  </a:schemeClr>
                </a:solidFill>
                <a:latin typeface="Arial Rounded MT Bold" pitchFamily="34" charset="0"/>
              </a:rPr>
              <a:t> </a:t>
            </a:r>
            <a:r>
              <a:rPr lang="en-US" dirty="0" smtClean="0">
                <a:solidFill>
                  <a:schemeClr val="tx2">
                    <a:lumMod val="75000"/>
                  </a:schemeClr>
                </a:solidFill>
                <a:latin typeface="Arial Rounded MT Bold" pitchFamily="34" charset="0"/>
              </a:rPr>
              <a:t>that often look like pieces of cotton. </a:t>
            </a:r>
            <a:endParaRPr lang="en-US" sz="1200" dirty="0" smtClean="0">
              <a:solidFill>
                <a:schemeClr val="tx2">
                  <a:lumMod val="75000"/>
                </a:schemeClr>
              </a:solidFill>
              <a:latin typeface="Arial Rounded MT Bold"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They form low in the sky.  The base of the cloud is often no more than 3,000 feet above the ground in the summer and 700 feet in the winter.</a:t>
            </a:r>
            <a:endParaRPr lang="en-US" sz="1200" dirty="0" smtClean="0">
              <a:solidFill>
                <a:schemeClr val="tx2">
                  <a:lumMod val="75000"/>
                </a:schemeClr>
              </a:solidFill>
              <a:latin typeface="Arial Rounded MT Bold"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They consist of water droplets which are cool.</a:t>
            </a:r>
            <a:endParaRPr lang="en-US" sz="1200" dirty="0" smtClean="0">
              <a:solidFill>
                <a:schemeClr val="tx2">
                  <a:lumMod val="75000"/>
                </a:schemeClr>
              </a:solidFill>
              <a:latin typeface="Arial Rounded MT Bold"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Cumulus Clouds</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8" name="Picture 7" descr="http://ts4.mm.bing.net/images/thumbnail.aspx?q=1270809043899&amp;id=1af70b0f2578266ea16a5b8cea7a734c&amp;url=http%3a%2f%2fupload.wikimedia.org%2fwikipedia%2fcommons%2f8%2f8d%2fCumulus_clouds_Montenegro.jpg">
            <a:hlinkClick r:id="rId2"/>
          </p:cNvPr>
          <p:cNvPicPr/>
          <p:nvPr/>
        </p:nvPicPr>
        <p:blipFill>
          <a:blip r:embed="rId3" cstate="print"/>
          <a:srcRect/>
          <a:stretch>
            <a:fillRect/>
          </a:stretch>
        </p:blipFill>
        <p:spPr bwMode="auto">
          <a:xfrm>
            <a:off x="2057400" y="2971800"/>
            <a:ext cx="487680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569386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rgbClr val="000000"/>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rgbClr val="000000"/>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They are located high up in the sky.</a:t>
            </a:r>
            <a:endParaRPr lang="en-US" sz="1200" dirty="0" smtClean="0">
              <a:latin typeface="Arial Rounded MT Bold" pitchFamily="34" charset="0"/>
            </a:endParaRP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They appear thin and wispy.</a:t>
            </a: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Cirrus clouds are thin because they are made of ice crystals.</a:t>
            </a: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They form where it is high enough to be cold and freeze the water drops into ice.</a:t>
            </a: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Cirrus clouds are the most common cloud.</a:t>
            </a:r>
            <a:endParaRPr lang="en-US" sz="1200" dirty="0" smtClean="0">
              <a:latin typeface="Arial Rounded MT Bold" pitchFamily="34" charset="0"/>
            </a:endParaRPr>
          </a:p>
          <a:p>
            <a:pPr marL="914400" lvl="1" indent="-457200" eaLnBrk="0" fontAlgn="base" hangingPunct="0">
              <a:spcBef>
                <a:spcPct val="0"/>
              </a:spcBef>
              <a:spcAft>
                <a:spcPct val="0"/>
              </a:spcAft>
              <a:buFont typeface="Wingdings" pitchFamily="2" charset="2"/>
              <a:buChar char="Ø"/>
            </a:pPr>
            <a:r>
              <a:rPr lang="en-US" dirty="0" smtClean="0">
                <a:latin typeface="Arial Rounded MT Bold" pitchFamily="34" charset="0"/>
              </a:rPr>
              <a:t>They are usually white and predict pleasant weather.</a:t>
            </a: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rgbClr val="000000"/>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75000"/>
                  </a:schemeClr>
                </a:solidFill>
                <a:effectLst/>
                <a:latin typeface="Arial Rounded MT Bold" pitchFamily="34" charset="0"/>
              </a:rPr>
              <a:t>Cirrus Clouds</a:t>
            </a:r>
            <a:endParaRPr lang="en-US" sz="3600" dirty="0">
              <a:ln w="19050">
                <a:solidFill>
                  <a:schemeClr val="bg2">
                    <a:lumMod val="90000"/>
                  </a:schemeClr>
                </a:solidFill>
              </a:ln>
              <a:solidFill>
                <a:schemeClr val="tx2">
                  <a:lumMod val="75000"/>
                </a:schemeClr>
              </a:solidFill>
              <a:effectLst/>
              <a:latin typeface="Arial Rounded MT Bold" pitchFamily="34" charset="0"/>
            </a:endParaRPr>
          </a:p>
        </p:txBody>
      </p:sp>
      <p:pic>
        <p:nvPicPr>
          <p:cNvPr id="7" name="Picture 6" descr="http://ts4.mm.bing.net/images/thumbnail.aspx?q=1280704066855&amp;id=9a74a5df70b1c1f9089c4a59e23478f8&amp;url=http%3a%2f%2fed101.bu.edu%2fStudentDoc%2fcurrent%2fED101fa10%2fjenmks%2fimages%2fCirrus_clouds2.jpg">
            <a:hlinkClick r:id="rId2"/>
          </p:cNvPr>
          <p:cNvPicPr/>
          <p:nvPr/>
        </p:nvPicPr>
        <p:blipFill>
          <a:blip r:embed="rId3" cstate="print"/>
          <a:srcRect/>
          <a:stretch>
            <a:fillRect/>
          </a:stretch>
        </p:blipFill>
        <p:spPr bwMode="auto">
          <a:xfrm>
            <a:off x="1981200" y="3200400"/>
            <a:ext cx="4876800" cy="3603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458587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600" dirty="0" smtClean="0">
              <a:solidFill>
                <a:schemeClr val="tx2">
                  <a:lumMod val="75000"/>
                </a:schemeClr>
              </a:solidFill>
              <a:latin typeface="Arial Rounded MT Bold" pitchFamily="34" charset="0"/>
              <a:ea typeface="Times New Roman" pitchFamily="18" charset="0"/>
              <a:cs typeface="Arial" pitchFamily="34" charset="0"/>
            </a:endParaRPr>
          </a:p>
          <a:p>
            <a:pPr lvl="1" eaLnBrk="0" fontAlgn="base" hangingPunct="0">
              <a:spcBef>
                <a:spcPct val="0"/>
              </a:spcBef>
              <a:spcAft>
                <a:spcPct val="0"/>
              </a:spcAft>
            </a:pPr>
            <a:endParaRPr lang="en-US" sz="2600" dirty="0" smtClean="0">
              <a:solidFill>
                <a:schemeClr val="tx2">
                  <a:lumMod val="75000"/>
                </a:schemeClr>
              </a:solidFill>
              <a:latin typeface="Arial Rounded MT Bold" pitchFamily="34" charset="0"/>
              <a:cs typeface="Arial" pitchFamily="34" charset="0"/>
            </a:endParaRP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They are low to middle level clouds.</a:t>
            </a:r>
          </a:p>
          <a:p>
            <a:pPr marL="914400" lvl="1" indent="-457200" eaLnBrk="0" fontAlgn="base" hangingPunct="0">
              <a:spcBef>
                <a:spcPct val="0"/>
              </a:spcBef>
              <a:spcAft>
                <a:spcPct val="0"/>
              </a:spcAft>
              <a:buFont typeface="Wingdings" pitchFamily="2" charset="2"/>
              <a:buChar char="Ø"/>
            </a:pPr>
            <a:r>
              <a:rPr lang="en-US" dirty="0" smtClean="0">
                <a:solidFill>
                  <a:schemeClr val="tx2">
                    <a:lumMod val="75000"/>
                  </a:schemeClr>
                </a:solidFill>
                <a:latin typeface="Arial Rounded MT Bold" pitchFamily="34" charset="0"/>
              </a:rPr>
              <a:t>They are associated with heavy rain, snow, hail, lightning and even tornadoes.</a:t>
            </a:r>
            <a:endParaRPr lang="en-US" sz="1200" dirty="0" smtClean="0">
              <a:solidFill>
                <a:schemeClr val="tx2">
                  <a:lumMod val="75000"/>
                </a:schemeClr>
              </a:solidFill>
              <a:latin typeface="Arial Rounded MT Bold"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2">
                  <a:lumMod val="75000"/>
                </a:schemeClr>
              </a:solidFill>
              <a:effectLst/>
              <a:latin typeface="Arial Rounded MT Bold"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tx2">
                  <a:lumMod val="75000"/>
                </a:schemeClr>
              </a:solidFill>
              <a:latin typeface="Arial Rounded MT Bold" pitchFamily="34" charset="0"/>
              <a:ea typeface="Times New Roman" pitchFamily="18" charset="0"/>
              <a:cs typeface="Arial" pitchFamily="34" charset="0"/>
            </a:endParaRPr>
          </a:p>
        </p:txBody>
      </p:sp>
      <p:sp>
        <p:nvSpPr>
          <p:cNvPr id="17410" name="AutoShape 2" descr="File:Water cyc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381000"/>
            <a:ext cx="9144000" cy="646331"/>
          </a:xfrm>
          <a:prstGeom prst="rect">
            <a:avLst/>
          </a:prstGeom>
          <a:noFill/>
          <a:scene3d>
            <a:camera prst="perspectiveAbove"/>
            <a:lightRig rig="threePt" dir="t"/>
          </a:scene3d>
        </p:spPr>
        <p:txBody>
          <a:bodyPr wrap="square" rtlCol="0">
            <a:spAutoFit/>
            <a:scene3d>
              <a:camera prst="orthographicFront"/>
              <a:lightRig rig="threePt" dir="t"/>
            </a:scene3d>
            <a:sp3d extrusionH="57150">
              <a:bevelT h="25400" prst="softRound"/>
            </a:sp3d>
          </a:bodyPr>
          <a:lstStyle/>
          <a:p>
            <a:pPr algn="ctr"/>
            <a:r>
              <a:rPr lang="en-US" sz="3600" dirty="0" smtClean="0">
                <a:ln w="19050">
                  <a:solidFill>
                    <a:schemeClr val="bg2">
                      <a:lumMod val="90000"/>
                    </a:schemeClr>
                  </a:solidFill>
                </a:ln>
                <a:solidFill>
                  <a:schemeClr val="tx2">
                    <a:lumMod val="60000"/>
                    <a:lumOff val="40000"/>
                  </a:schemeClr>
                </a:solidFill>
                <a:effectLst/>
                <a:latin typeface="Arial Rounded MT Bold" pitchFamily="34" charset="0"/>
              </a:rPr>
              <a:t>Cumulonimbus Clouds</a:t>
            </a:r>
            <a:endParaRPr lang="en-US" sz="3600" dirty="0">
              <a:ln w="19050">
                <a:solidFill>
                  <a:schemeClr val="bg2">
                    <a:lumMod val="90000"/>
                  </a:schemeClr>
                </a:solidFill>
              </a:ln>
              <a:solidFill>
                <a:schemeClr val="tx2">
                  <a:lumMod val="60000"/>
                  <a:lumOff val="40000"/>
                </a:schemeClr>
              </a:solidFill>
              <a:effectLst/>
              <a:latin typeface="Arial Rounded MT Bold" pitchFamily="34" charset="0"/>
            </a:endParaRPr>
          </a:p>
        </p:txBody>
      </p:sp>
      <p:pic>
        <p:nvPicPr>
          <p:cNvPr id="9" name="Picture 8" descr="http://ts3.mm.bing.net/images/thumbnail.aspx?q=1281967657318&amp;id=ec73326391e2a48478b699eb6e968214&amp;url=http%3a%2f%2fwww.stuffintheair.com%2fimages%2fHigh_Humidity_Perfect_Storm.jpg">
            <a:hlinkClick r:id="rId2"/>
          </p:cNvPr>
          <p:cNvPicPr/>
          <p:nvPr/>
        </p:nvPicPr>
        <p:blipFill>
          <a:blip r:embed="rId3" cstate="print"/>
          <a:srcRect/>
          <a:stretch>
            <a:fillRect/>
          </a:stretch>
        </p:blipFill>
        <p:spPr bwMode="auto">
          <a:xfrm>
            <a:off x="2057400" y="2971800"/>
            <a:ext cx="5029200" cy="3600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1012</Words>
  <Application>Microsoft Office PowerPoint</Application>
  <PresentationFormat>On-screen Show (4:3)</PresentationFormat>
  <Paragraphs>267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NMCI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leanne.tyson</dc:creator>
  <cp:lastModifiedBy>Tyson</cp:lastModifiedBy>
  <cp:revision>61</cp:revision>
  <dcterms:created xsi:type="dcterms:W3CDTF">2011-11-04T15:22:32Z</dcterms:created>
  <dcterms:modified xsi:type="dcterms:W3CDTF">2011-11-08T15:52:21Z</dcterms:modified>
</cp:coreProperties>
</file>